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2"/>
  </p:sldMasterIdLst>
  <p:notesMasterIdLst>
    <p:notesMasterId r:id="rId27"/>
  </p:notesMasterIdLst>
  <p:sldIdLst>
    <p:sldId id="256" r:id="rId3"/>
    <p:sldId id="258" r:id="rId4"/>
    <p:sldId id="293" r:id="rId5"/>
    <p:sldId id="291" r:id="rId6"/>
    <p:sldId id="292" r:id="rId7"/>
    <p:sldId id="259" r:id="rId8"/>
    <p:sldId id="260" r:id="rId9"/>
    <p:sldId id="261" r:id="rId10"/>
    <p:sldId id="295" r:id="rId11"/>
    <p:sldId id="263" r:id="rId12"/>
    <p:sldId id="264" r:id="rId13"/>
    <p:sldId id="298" r:id="rId14"/>
    <p:sldId id="301" r:id="rId15"/>
    <p:sldId id="297" r:id="rId16"/>
    <p:sldId id="296" r:id="rId17"/>
    <p:sldId id="273" r:id="rId18"/>
    <p:sldId id="299" r:id="rId19"/>
    <p:sldId id="300" r:id="rId20"/>
    <p:sldId id="276" r:id="rId21"/>
    <p:sldId id="281" r:id="rId22"/>
    <p:sldId id="285" r:id="rId23"/>
    <p:sldId id="294" r:id="rId24"/>
    <p:sldId id="286" r:id="rId25"/>
    <p:sldId id="287" r:id="rId26"/>
  </p:sldIdLst>
  <p:sldSz cx="9144000" cy="5143500" type="screen16x9"/>
  <p:notesSz cx="6858000" cy="9144000"/>
  <p:embeddedFontLst>
    <p:embeddedFont>
      <p:font typeface="Cascadia Mono SemiBold" panose="020B0609020000020004" pitchFamily="49" charset="0"/>
      <p:bold r:id="rId28"/>
      <p:boldItalic r:id="rId29"/>
    </p:embeddedFont>
    <p:embeddedFont>
      <p:font typeface="Fira Sans Condensed" panose="020B0604020202020204" pitchFamily="34" charset="0"/>
      <p:regular r:id="rId30"/>
      <p:bold r:id="rId31"/>
      <p:italic r:id="rId32"/>
      <p:boldItalic r:id="rId33"/>
    </p:embeddedFont>
    <p:embeddedFont>
      <p:font typeface="Fira Sans Condensed Light" panose="020B0604020202020204" pitchFamily="34" charset="0"/>
      <p:regular r:id="rId34"/>
      <p:bold r:id="rId35"/>
      <p:italic r:id="rId36"/>
      <p:boldItalic r:id="rId37"/>
    </p:embeddedFont>
    <p:embeddedFont>
      <p:font typeface="Rajdhani" panose="020B0604020202020204" charset="0"/>
      <p:regular r:id="rId38"/>
      <p:bold r:id="rId39"/>
    </p:embeddedFont>
    <p:embeddedFont>
      <p:font typeface="Raleway Medium" panose="020B0604020202020204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25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77190C2-4C7D-40EE-A4BC-B9D02DC21F93}">
  <a:tblStyle styleId="{177190C2-4C7D-40EE-A4BC-B9D02DC21F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658" y="96"/>
      </p:cViewPr>
      <p:guideLst>
        <p:guide orient="horz" pos="62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2.fntdata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6bcecd75a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6bcecd75a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6bcecd75a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6bcecd75a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6bcecd75a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6bcecd75a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87948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6bcecd75a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6bcecd75a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44289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6bcecd75a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16bcecd75a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8297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6bcecd75a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16bcecd75a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14442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6bcecd75a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16bcecd75a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6bcecd75a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6bcecd75a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111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6bcecd75a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6bcecd75a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73256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16bcecd75a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16bcecd75a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16bcecd75ae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16bcecd75ae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16bcecd75ae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16bcecd75ae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16bcecd75ae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16bcecd75ae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23404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16bcecd75ae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16bcecd75ae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16bcecd75ae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4" name="Google Shape;1394;g16bcecd75ae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2421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988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1143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8a87eb8680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8a87eb8680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8a87eb8680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8a87eb8680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8a87eb8680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8a87eb8680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8a87eb8680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8a87eb8680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8013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39149" y="928938"/>
            <a:ext cx="4291500" cy="29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39125" y="3848863"/>
            <a:ext cx="42915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2880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340">
          <p15:clr>
            <a:srgbClr val="EA4335"/>
          </p15:clr>
        </p15:guide>
        <p15:guide id="5" orient="horz" pos="2903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hyperlink" Target="https://docs.google.com/spreadsheets/d/1A6pAXQK5ryc9d0pv-5k-ynpyZFdcJVfCYAOlMHWYd14/copy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10" Type="http://schemas.openxmlformats.org/officeDocument/2006/relationships/image" Target="../media/image26.jpg"/><Relationship Id="rId4" Type="http://schemas.openxmlformats.org/officeDocument/2006/relationships/image" Target="../media/image20.jpg"/><Relationship Id="rId9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4139149" y="928938"/>
            <a:ext cx="4291500" cy="29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Facial Emotion Detection</a:t>
            </a:r>
            <a:endParaRPr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4139125" y="3848863"/>
            <a:ext cx="42915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Jeff Stearns</a:t>
            </a:r>
            <a:endParaRPr sz="2800" dirty="0"/>
          </a:p>
        </p:txBody>
      </p:sp>
      <p:pic>
        <p:nvPicPr>
          <p:cNvPr id="59" name="Google Shape;59;p15"/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767950" y="978400"/>
            <a:ext cx="3049450" cy="347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2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jdhani" panose="020B0604020202020204" charset="0"/>
                <a:cs typeface="Rajdhani" panose="020B0604020202020204" charset="0"/>
              </a:rPr>
              <a:t>DATASET LOADERS</a:t>
            </a:r>
            <a:endParaRPr dirty="0"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295" name="Google Shape;295;p22"/>
          <p:cNvSpPr txBox="1"/>
          <p:nvPr/>
        </p:nvSpPr>
        <p:spPr>
          <a:xfrm>
            <a:off x="621950" y="1155079"/>
            <a:ext cx="2977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 panose="020B0604020202020204" charset="0"/>
                <a:ea typeface="Rajdhani"/>
                <a:cs typeface="Rajdhani" panose="020B0604020202020204" charset="0"/>
                <a:sym typeface="Rajdhani"/>
              </a:rPr>
              <a:t>TENSORFLOW TOOLS</a:t>
            </a:r>
            <a:endParaRPr sz="2400" b="1" dirty="0">
              <a:solidFill>
                <a:schemeClr val="lt2"/>
              </a:solidFill>
              <a:latin typeface="Rajdhani" panose="020B0604020202020204" charset="0"/>
              <a:ea typeface="Rajdhani"/>
              <a:cs typeface="Rajdhani" panose="020B0604020202020204" charset="0"/>
              <a:sym typeface="Rajdhani"/>
            </a:endParaRPr>
          </a:p>
        </p:txBody>
      </p:sp>
      <p:grpSp>
        <p:nvGrpSpPr>
          <p:cNvPr id="313" name="Google Shape;313;p22"/>
          <p:cNvGrpSpPr/>
          <p:nvPr/>
        </p:nvGrpSpPr>
        <p:grpSpPr>
          <a:xfrm>
            <a:off x="785962" y="3592160"/>
            <a:ext cx="320369" cy="245580"/>
            <a:chOff x="2567841" y="1994124"/>
            <a:chExt cx="399812" cy="306477"/>
          </a:xfrm>
        </p:grpSpPr>
        <p:sp>
          <p:nvSpPr>
            <p:cNvPr id="314" name="Google Shape;314;p22"/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  <p:sp>
          <p:nvSpPr>
            <p:cNvPr id="315" name="Google Shape;315;p22"/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</p:grpSp>
      <p:sp>
        <p:nvSpPr>
          <p:cNvPr id="317" name="Google Shape;317;p22"/>
          <p:cNvSpPr/>
          <p:nvPr/>
        </p:nvSpPr>
        <p:spPr>
          <a:xfrm>
            <a:off x="8039587" y="2144580"/>
            <a:ext cx="320341" cy="261090"/>
          </a:xfrm>
          <a:custGeom>
            <a:avLst/>
            <a:gdLst/>
            <a:ahLst/>
            <a:cxnLst/>
            <a:rect l="l" t="t" r="r" b="b"/>
            <a:pathLst>
              <a:path w="11943" h="9734" extrusionOk="0">
                <a:moveTo>
                  <a:pt x="11585" y="2638"/>
                </a:moveTo>
                <a:lnTo>
                  <a:pt x="11585" y="3066"/>
                </a:lnTo>
                <a:lnTo>
                  <a:pt x="9121" y="4007"/>
                </a:lnTo>
                <a:lnTo>
                  <a:pt x="9121" y="3566"/>
                </a:lnTo>
                <a:lnTo>
                  <a:pt x="11585" y="2638"/>
                </a:lnTo>
                <a:close/>
                <a:moveTo>
                  <a:pt x="370" y="2638"/>
                </a:moveTo>
                <a:lnTo>
                  <a:pt x="5787" y="4697"/>
                </a:lnTo>
                <a:lnTo>
                  <a:pt x="5787" y="5138"/>
                </a:lnTo>
                <a:lnTo>
                  <a:pt x="370" y="3066"/>
                </a:lnTo>
                <a:lnTo>
                  <a:pt x="370" y="2638"/>
                </a:lnTo>
                <a:close/>
                <a:moveTo>
                  <a:pt x="8764" y="3709"/>
                </a:moveTo>
                <a:lnTo>
                  <a:pt x="8764" y="4138"/>
                </a:lnTo>
                <a:lnTo>
                  <a:pt x="6144" y="5138"/>
                </a:lnTo>
                <a:lnTo>
                  <a:pt x="6144" y="4697"/>
                </a:lnTo>
                <a:lnTo>
                  <a:pt x="8764" y="3709"/>
                </a:lnTo>
                <a:close/>
                <a:moveTo>
                  <a:pt x="9657" y="4162"/>
                </a:moveTo>
                <a:lnTo>
                  <a:pt x="9657" y="6745"/>
                </a:lnTo>
                <a:cubicBezTo>
                  <a:pt x="9478" y="6876"/>
                  <a:pt x="9299" y="6995"/>
                  <a:pt x="9121" y="7114"/>
                </a:cubicBezTo>
                <a:lnTo>
                  <a:pt x="9121" y="4376"/>
                </a:lnTo>
                <a:lnTo>
                  <a:pt x="9657" y="4162"/>
                </a:lnTo>
                <a:close/>
                <a:moveTo>
                  <a:pt x="8961" y="8757"/>
                </a:moveTo>
                <a:cubicBezTo>
                  <a:pt x="9131" y="8757"/>
                  <a:pt x="9264" y="8907"/>
                  <a:pt x="9264" y="9079"/>
                </a:cubicBezTo>
                <a:cubicBezTo>
                  <a:pt x="9264" y="9258"/>
                  <a:pt x="9109" y="9389"/>
                  <a:pt x="8942" y="9389"/>
                </a:cubicBezTo>
                <a:cubicBezTo>
                  <a:pt x="8764" y="9389"/>
                  <a:pt x="8633" y="9246"/>
                  <a:pt x="8633" y="9079"/>
                </a:cubicBezTo>
                <a:cubicBezTo>
                  <a:pt x="8633" y="8900"/>
                  <a:pt x="8787" y="8757"/>
                  <a:pt x="8942" y="8757"/>
                </a:cubicBezTo>
                <a:cubicBezTo>
                  <a:pt x="8949" y="8757"/>
                  <a:pt x="8955" y="8757"/>
                  <a:pt x="8961" y="8757"/>
                </a:cubicBezTo>
                <a:close/>
                <a:moveTo>
                  <a:pt x="5949" y="0"/>
                </a:moveTo>
                <a:cubicBezTo>
                  <a:pt x="5930" y="0"/>
                  <a:pt x="5912" y="6"/>
                  <a:pt x="5894" y="18"/>
                </a:cubicBezTo>
                <a:lnTo>
                  <a:pt x="120" y="2221"/>
                </a:lnTo>
                <a:cubicBezTo>
                  <a:pt x="48" y="2245"/>
                  <a:pt x="1" y="2304"/>
                  <a:pt x="1" y="2376"/>
                </a:cubicBezTo>
                <a:lnTo>
                  <a:pt x="1" y="3185"/>
                </a:lnTo>
                <a:cubicBezTo>
                  <a:pt x="1" y="3257"/>
                  <a:pt x="48" y="3316"/>
                  <a:pt x="120" y="3352"/>
                </a:cubicBezTo>
                <a:lnTo>
                  <a:pt x="1917" y="4031"/>
                </a:lnTo>
                <a:lnTo>
                  <a:pt x="1917" y="4638"/>
                </a:lnTo>
                <a:cubicBezTo>
                  <a:pt x="1917" y="4745"/>
                  <a:pt x="2001" y="4817"/>
                  <a:pt x="2096" y="4817"/>
                </a:cubicBezTo>
                <a:cubicBezTo>
                  <a:pt x="2203" y="4817"/>
                  <a:pt x="2275" y="4745"/>
                  <a:pt x="2275" y="4638"/>
                </a:cubicBezTo>
                <a:lnTo>
                  <a:pt x="2275" y="4186"/>
                </a:lnTo>
                <a:lnTo>
                  <a:pt x="5894" y="5567"/>
                </a:lnTo>
                <a:cubicBezTo>
                  <a:pt x="5906" y="5579"/>
                  <a:pt x="5942" y="5579"/>
                  <a:pt x="5954" y="5579"/>
                </a:cubicBezTo>
                <a:cubicBezTo>
                  <a:pt x="5966" y="5579"/>
                  <a:pt x="6001" y="5579"/>
                  <a:pt x="6013" y="5567"/>
                </a:cubicBezTo>
                <a:lnTo>
                  <a:pt x="8740" y="4519"/>
                </a:lnTo>
                <a:lnTo>
                  <a:pt x="8740" y="7317"/>
                </a:lnTo>
                <a:cubicBezTo>
                  <a:pt x="7871" y="7769"/>
                  <a:pt x="6918" y="8007"/>
                  <a:pt x="5942" y="8007"/>
                </a:cubicBezTo>
                <a:cubicBezTo>
                  <a:pt x="4620" y="8007"/>
                  <a:pt x="3310" y="7555"/>
                  <a:pt x="2263" y="6745"/>
                </a:cubicBezTo>
                <a:lnTo>
                  <a:pt x="2263" y="5352"/>
                </a:lnTo>
                <a:cubicBezTo>
                  <a:pt x="2263" y="5257"/>
                  <a:pt x="2191" y="5174"/>
                  <a:pt x="2084" y="5174"/>
                </a:cubicBezTo>
                <a:cubicBezTo>
                  <a:pt x="1977" y="5174"/>
                  <a:pt x="1906" y="5257"/>
                  <a:pt x="1906" y="5352"/>
                </a:cubicBezTo>
                <a:lnTo>
                  <a:pt x="1906" y="6817"/>
                </a:lnTo>
                <a:cubicBezTo>
                  <a:pt x="1906" y="6876"/>
                  <a:pt x="1941" y="6924"/>
                  <a:pt x="1965" y="6948"/>
                </a:cubicBezTo>
                <a:cubicBezTo>
                  <a:pt x="3084" y="7841"/>
                  <a:pt x="4501" y="8353"/>
                  <a:pt x="5942" y="8353"/>
                </a:cubicBezTo>
                <a:cubicBezTo>
                  <a:pt x="6906" y="8353"/>
                  <a:pt x="7859" y="8126"/>
                  <a:pt x="8740" y="7698"/>
                </a:cubicBezTo>
                <a:lnTo>
                  <a:pt x="8740" y="8412"/>
                </a:lnTo>
                <a:cubicBezTo>
                  <a:pt x="8454" y="8484"/>
                  <a:pt x="8252" y="8746"/>
                  <a:pt x="8252" y="9067"/>
                </a:cubicBezTo>
                <a:cubicBezTo>
                  <a:pt x="8252" y="9436"/>
                  <a:pt x="8549" y="9734"/>
                  <a:pt x="8918" y="9734"/>
                </a:cubicBezTo>
                <a:cubicBezTo>
                  <a:pt x="9287" y="9734"/>
                  <a:pt x="9585" y="9436"/>
                  <a:pt x="9585" y="9067"/>
                </a:cubicBezTo>
                <a:cubicBezTo>
                  <a:pt x="9585" y="8746"/>
                  <a:pt x="9383" y="8496"/>
                  <a:pt x="9097" y="8412"/>
                </a:cubicBezTo>
                <a:lnTo>
                  <a:pt x="9097" y="7495"/>
                </a:lnTo>
                <a:cubicBezTo>
                  <a:pt x="9383" y="7341"/>
                  <a:pt x="9657" y="7138"/>
                  <a:pt x="9918" y="6936"/>
                </a:cubicBezTo>
                <a:cubicBezTo>
                  <a:pt x="9954" y="6900"/>
                  <a:pt x="9978" y="6841"/>
                  <a:pt x="9978" y="6805"/>
                </a:cubicBezTo>
                <a:lnTo>
                  <a:pt x="9978" y="4019"/>
                </a:lnTo>
                <a:lnTo>
                  <a:pt x="11776" y="3328"/>
                </a:lnTo>
                <a:cubicBezTo>
                  <a:pt x="11847" y="3304"/>
                  <a:pt x="11895" y="3245"/>
                  <a:pt x="11895" y="3173"/>
                </a:cubicBezTo>
                <a:lnTo>
                  <a:pt x="11895" y="2364"/>
                </a:lnTo>
                <a:cubicBezTo>
                  <a:pt x="11943" y="2304"/>
                  <a:pt x="11895" y="2245"/>
                  <a:pt x="11823" y="2221"/>
                </a:cubicBezTo>
                <a:lnTo>
                  <a:pt x="8049" y="792"/>
                </a:lnTo>
                <a:cubicBezTo>
                  <a:pt x="8030" y="784"/>
                  <a:pt x="8010" y="780"/>
                  <a:pt x="7989" y="780"/>
                </a:cubicBezTo>
                <a:cubicBezTo>
                  <a:pt x="7921" y="780"/>
                  <a:pt x="7853" y="823"/>
                  <a:pt x="7835" y="887"/>
                </a:cubicBezTo>
                <a:cubicBezTo>
                  <a:pt x="7799" y="983"/>
                  <a:pt x="7847" y="1090"/>
                  <a:pt x="7930" y="1114"/>
                </a:cubicBezTo>
                <a:lnTo>
                  <a:pt x="11264" y="2376"/>
                </a:lnTo>
                <a:lnTo>
                  <a:pt x="8966" y="3257"/>
                </a:lnTo>
                <a:lnTo>
                  <a:pt x="6061" y="1947"/>
                </a:lnTo>
                <a:cubicBezTo>
                  <a:pt x="6035" y="1934"/>
                  <a:pt x="6010" y="1928"/>
                  <a:pt x="5985" y="1928"/>
                </a:cubicBezTo>
                <a:cubicBezTo>
                  <a:pt x="5918" y="1928"/>
                  <a:pt x="5858" y="1973"/>
                  <a:pt x="5823" y="2042"/>
                </a:cubicBezTo>
                <a:cubicBezTo>
                  <a:pt x="5775" y="2126"/>
                  <a:pt x="5823" y="2233"/>
                  <a:pt x="5906" y="2281"/>
                </a:cubicBezTo>
                <a:lnTo>
                  <a:pt x="8490" y="3435"/>
                </a:lnTo>
                <a:lnTo>
                  <a:pt x="5966" y="4388"/>
                </a:lnTo>
                <a:lnTo>
                  <a:pt x="691" y="2376"/>
                </a:lnTo>
                <a:lnTo>
                  <a:pt x="5966" y="376"/>
                </a:lnTo>
                <a:lnTo>
                  <a:pt x="7263" y="864"/>
                </a:lnTo>
                <a:cubicBezTo>
                  <a:pt x="7282" y="868"/>
                  <a:pt x="7301" y="871"/>
                  <a:pt x="7320" y="871"/>
                </a:cubicBezTo>
                <a:cubicBezTo>
                  <a:pt x="7394" y="871"/>
                  <a:pt x="7461" y="833"/>
                  <a:pt x="7490" y="757"/>
                </a:cubicBezTo>
                <a:cubicBezTo>
                  <a:pt x="7513" y="673"/>
                  <a:pt x="7478" y="566"/>
                  <a:pt x="7382" y="530"/>
                </a:cubicBezTo>
                <a:lnTo>
                  <a:pt x="6013" y="18"/>
                </a:lnTo>
                <a:cubicBezTo>
                  <a:pt x="5989" y="6"/>
                  <a:pt x="5969" y="0"/>
                  <a:pt x="59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jdhani" panose="020B0604020202020204" charset="0"/>
              <a:cs typeface="Rajdhani" panose="020B0604020202020204" charset="0"/>
            </a:endParaRPr>
          </a:p>
        </p:txBody>
      </p:sp>
      <p:grpSp>
        <p:nvGrpSpPr>
          <p:cNvPr id="318" name="Google Shape;318;p22"/>
          <p:cNvGrpSpPr/>
          <p:nvPr/>
        </p:nvGrpSpPr>
        <p:grpSpPr>
          <a:xfrm>
            <a:off x="815166" y="2144569"/>
            <a:ext cx="261963" cy="261112"/>
            <a:chOff x="852385" y="1510916"/>
            <a:chExt cx="353145" cy="351998"/>
          </a:xfrm>
        </p:grpSpPr>
        <p:sp>
          <p:nvSpPr>
            <p:cNvPr id="319" name="Google Shape;319;p22"/>
            <p:cNvSpPr/>
            <p:nvPr/>
          </p:nvSpPr>
          <p:spPr>
            <a:xfrm>
              <a:off x="852385" y="1510916"/>
              <a:ext cx="353145" cy="187785"/>
            </a:xfrm>
            <a:custGeom>
              <a:avLst/>
              <a:gdLst/>
              <a:ahLst/>
              <a:cxnLst/>
              <a:rect l="l" t="t" r="r" b="b"/>
              <a:pathLst>
                <a:path w="11086" h="5895" extrusionOk="0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  <p:sp>
          <p:nvSpPr>
            <p:cNvPr id="320" name="Google Shape;320;p22"/>
            <p:cNvSpPr/>
            <p:nvPr/>
          </p:nvSpPr>
          <p:spPr>
            <a:xfrm>
              <a:off x="852385" y="1609921"/>
              <a:ext cx="353145" cy="252992"/>
            </a:xfrm>
            <a:custGeom>
              <a:avLst/>
              <a:gdLst/>
              <a:ahLst/>
              <a:cxnLst/>
              <a:rect l="l" t="t" r="r" b="b"/>
              <a:pathLst>
                <a:path w="11086" h="7942" extrusionOk="0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>
              <a:off x="928264" y="1584501"/>
              <a:ext cx="198775" cy="140735"/>
            </a:xfrm>
            <a:custGeom>
              <a:avLst/>
              <a:gdLst/>
              <a:ahLst/>
              <a:cxnLst/>
              <a:rect l="l" t="t" r="r" b="b"/>
              <a:pathLst>
                <a:path w="6240" h="4418" extrusionOk="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</p:grpSp>
      <p:grpSp>
        <p:nvGrpSpPr>
          <p:cNvPr id="323" name="Google Shape;323;p22"/>
          <p:cNvGrpSpPr/>
          <p:nvPr/>
        </p:nvGrpSpPr>
        <p:grpSpPr>
          <a:xfrm>
            <a:off x="3745535" y="3521750"/>
            <a:ext cx="172079" cy="131908"/>
            <a:chOff x="2567841" y="1994124"/>
            <a:chExt cx="399812" cy="306477"/>
          </a:xfrm>
        </p:grpSpPr>
        <p:sp>
          <p:nvSpPr>
            <p:cNvPr id="324" name="Google Shape;324;p22"/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</p:grpSp>
      <p:grpSp>
        <p:nvGrpSpPr>
          <p:cNvPr id="328" name="Google Shape;328;p22"/>
          <p:cNvGrpSpPr/>
          <p:nvPr/>
        </p:nvGrpSpPr>
        <p:grpSpPr>
          <a:xfrm>
            <a:off x="4335492" y="2582996"/>
            <a:ext cx="172181" cy="164721"/>
            <a:chOff x="3950316" y="3820307"/>
            <a:chExt cx="369805" cy="353782"/>
          </a:xfrm>
        </p:grpSpPr>
        <p:sp>
          <p:nvSpPr>
            <p:cNvPr id="329" name="Google Shape;329;p22"/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</p:grpSp>
      <p:sp>
        <p:nvSpPr>
          <p:cNvPr id="334" name="Google Shape;334;p22"/>
          <p:cNvSpPr/>
          <p:nvPr/>
        </p:nvSpPr>
        <p:spPr>
          <a:xfrm>
            <a:off x="3438638" y="2769995"/>
            <a:ext cx="172158" cy="140316"/>
          </a:xfrm>
          <a:custGeom>
            <a:avLst/>
            <a:gdLst/>
            <a:ahLst/>
            <a:cxnLst/>
            <a:rect l="l" t="t" r="r" b="b"/>
            <a:pathLst>
              <a:path w="11943" h="9734" extrusionOk="0">
                <a:moveTo>
                  <a:pt x="11585" y="2638"/>
                </a:moveTo>
                <a:lnTo>
                  <a:pt x="11585" y="3066"/>
                </a:lnTo>
                <a:lnTo>
                  <a:pt x="9121" y="4007"/>
                </a:lnTo>
                <a:lnTo>
                  <a:pt x="9121" y="3566"/>
                </a:lnTo>
                <a:lnTo>
                  <a:pt x="11585" y="2638"/>
                </a:lnTo>
                <a:close/>
                <a:moveTo>
                  <a:pt x="370" y="2638"/>
                </a:moveTo>
                <a:lnTo>
                  <a:pt x="5787" y="4697"/>
                </a:lnTo>
                <a:lnTo>
                  <a:pt x="5787" y="5138"/>
                </a:lnTo>
                <a:lnTo>
                  <a:pt x="370" y="3066"/>
                </a:lnTo>
                <a:lnTo>
                  <a:pt x="370" y="2638"/>
                </a:lnTo>
                <a:close/>
                <a:moveTo>
                  <a:pt x="8764" y="3709"/>
                </a:moveTo>
                <a:lnTo>
                  <a:pt x="8764" y="4138"/>
                </a:lnTo>
                <a:lnTo>
                  <a:pt x="6144" y="5138"/>
                </a:lnTo>
                <a:lnTo>
                  <a:pt x="6144" y="4697"/>
                </a:lnTo>
                <a:lnTo>
                  <a:pt x="8764" y="3709"/>
                </a:lnTo>
                <a:close/>
                <a:moveTo>
                  <a:pt x="9657" y="4162"/>
                </a:moveTo>
                <a:lnTo>
                  <a:pt x="9657" y="6745"/>
                </a:lnTo>
                <a:cubicBezTo>
                  <a:pt x="9478" y="6876"/>
                  <a:pt x="9299" y="6995"/>
                  <a:pt x="9121" y="7114"/>
                </a:cubicBezTo>
                <a:lnTo>
                  <a:pt x="9121" y="4376"/>
                </a:lnTo>
                <a:lnTo>
                  <a:pt x="9657" y="4162"/>
                </a:lnTo>
                <a:close/>
                <a:moveTo>
                  <a:pt x="8961" y="8757"/>
                </a:moveTo>
                <a:cubicBezTo>
                  <a:pt x="9131" y="8757"/>
                  <a:pt x="9264" y="8907"/>
                  <a:pt x="9264" y="9079"/>
                </a:cubicBezTo>
                <a:cubicBezTo>
                  <a:pt x="9264" y="9258"/>
                  <a:pt x="9109" y="9389"/>
                  <a:pt x="8942" y="9389"/>
                </a:cubicBezTo>
                <a:cubicBezTo>
                  <a:pt x="8764" y="9389"/>
                  <a:pt x="8633" y="9246"/>
                  <a:pt x="8633" y="9079"/>
                </a:cubicBezTo>
                <a:cubicBezTo>
                  <a:pt x="8633" y="8900"/>
                  <a:pt x="8787" y="8757"/>
                  <a:pt x="8942" y="8757"/>
                </a:cubicBezTo>
                <a:cubicBezTo>
                  <a:pt x="8949" y="8757"/>
                  <a:pt x="8955" y="8757"/>
                  <a:pt x="8961" y="8757"/>
                </a:cubicBezTo>
                <a:close/>
                <a:moveTo>
                  <a:pt x="5949" y="0"/>
                </a:moveTo>
                <a:cubicBezTo>
                  <a:pt x="5930" y="0"/>
                  <a:pt x="5912" y="6"/>
                  <a:pt x="5894" y="18"/>
                </a:cubicBezTo>
                <a:lnTo>
                  <a:pt x="120" y="2221"/>
                </a:lnTo>
                <a:cubicBezTo>
                  <a:pt x="48" y="2245"/>
                  <a:pt x="1" y="2304"/>
                  <a:pt x="1" y="2376"/>
                </a:cubicBezTo>
                <a:lnTo>
                  <a:pt x="1" y="3185"/>
                </a:lnTo>
                <a:cubicBezTo>
                  <a:pt x="1" y="3257"/>
                  <a:pt x="48" y="3316"/>
                  <a:pt x="120" y="3352"/>
                </a:cubicBezTo>
                <a:lnTo>
                  <a:pt x="1917" y="4031"/>
                </a:lnTo>
                <a:lnTo>
                  <a:pt x="1917" y="4638"/>
                </a:lnTo>
                <a:cubicBezTo>
                  <a:pt x="1917" y="4745"/>
                  <a:pt x="2001" y="4817"/>
                  <a:pt x="2096" y="4817"/>
                </a:cubicBezTo>
                <a:cubicBezTo>
                  <a:pt x="2203" y="4817"/>
                  <a:pt x="2275" y="4745"/>
                  <a:pt x="2275" y="4638"/>
                </a:cubicBezTo>
                <a:lnTo>
                  <a:pt x="2275" y="4186"/>
                </a:lnTo>
                <a:lnTo>
                  <a:pt x="5894" y="5567"/>
                </a:lnTo>
                <a:cubicBezTo>
                  <a:pt x="5906" y="5579"/>
                  <a:pt x="5942" y="5579"/>
                  <a:pt x="5954" y="5579"/>
                </a:cubicBezTo>
                <a:cubicBezTo>
                  <a:pt x="5966" y="5579"/>
                  <a:pt x="6001" y="5579"/>
                  <a:pt x="6013" y="5567"/>
                </a:cubicBezTo>
                <a:lnTo>
                  <a:pt x="8740" y="4519"/>
                </a:lnTo>
                <a:lnTo>
                  <a:pt x="8740" y="7317"/>
                </a:lnTo>
                <a:cubicBezTo>
                  <a:pt x="7871" y="7769"/>
                  <a:pt x="6918" y="8007"/>
                  <a:pt x="5942" y="8007"/>
                </a:cubicBezTo>
                <a:cubicBezTo>
                  <a:pt x="4620" y="8007"/>
                  <a:pt x="3310" y="7555"/>
                  <a:pt x="2263" y="6745"/>
                </a:cubicBezTo>
                <a:lnTo>
                  <a:pt x="2263" y="5352"/>
                </a:lnTo>
                <a:cubicBezTo>
                  <a:pt x="2263" y="5257"/>
                  <a:pt x="2191" y="5174"/>
                  <a:pt x="2084" y="5174"/>
                </a:cubicBezTo>
                <a:cubicBezTo>
                  <a:pt x="1977" y="5174"/>
                  <a:pt x="1906" y="5257"/>
                  <a:pt x="1906" y="5352"/>
                </a:cubicBezTo>
                <a:lnTo>
                  <a:pt x="1906" y="6817"/>
                </a:lnTo>
                <a:cubicBezTo>
                  <a:pt x="1906" y="6876"/>
                  <a:pt x="1941" y="6924"/>
                  <a:pt x="1965" y="6948"/>
                </a:cubicBezTo>
                <a:cubicBezTo>
                  <a:pt x="3084" y="7841"/>
                  <a:pt x="4501" y="8353"/>
                  <a:pt x="5942" y="8353"/>
                </a:cubicBezTo>
                <a:cubicBezTo>
                  <a:pt x="6906" y="8353"/>
                  <a:pt x="7859" y="8126"/>
                  <a:pt x="8740" y="7698"/>
                </a:cubicBezTo>
                <a:lnTo>
                  <a:pt x="8740" y="8412"/>
                </a:lnTo>
                <a:cubicBezTo>
                  <a:pt x="8454" y="8484"/>
                  <a:pt x="8252" y="8746"/>
                  <a:pt x="8252" y="9067"/>
                </a:cubicBezTo>
                <a:cubicBezTo>
                  <a:pt x="8252" y="9436"/>
                  <a:pt x="8549" y="9734"/>
                  <a:pt x="8918" y="9734"/>
                </a:cubicBezTo>
                <a:cubicBezTo>
                  <a:pt x="9287" y="9734"/>
                  <a:pt x="9585" y="9436"/>
                  <a:pt x="9585" y="9067"/>
                </a:cubicBezTo>
                <a:cubicBezTo>
                  <a:pt x="9585" y="8746"/>
                  <a:pt x="9383" y="8496"/>
                  <a:pt x="9097" y="8412"/>
                </a:cubicBezTo>
                <a:lnTo>
                  <a:pt x="9097" y="7495"/>
                </a:lnTo>
                <a:cubicBezTo>
                  <a:pt x="9383" y="7341"/>
                  <a:pt x="9657" y="7138"/>
                  <a:pt x="9918" y="6936"/>
                </a:cubicBezTo>
                <a:cubicBezTo>
                  <a:pt x="9954" y="6900"/>
                  <a:pt x="9978" y="6841"/>
                  <a:pt x="9978" y="6805"/>
                </a:cubicBezTo>
                <a:lnTo>
                  <a:pt x="9978" y="4019"/>
                </a:lnTo>
                <a:lnTo>
                  <a:pt x="11776" y="3328"/>
                </a:lnTo>
                <a:cubicBezTo>
                  <a:pt x="11847" y="3304"/>
                  <a:pt x="11895" y="3245"/>
                  <a:pt x="11895" y="3173"/>
                </a:cubicBezTo>
                <a:lnTo>
                  <a:pt x="11895" y="2364"/>
                </a:lnTo>
                <a:cubicBezTo>
                  <a:pt x="11943" y="2304"/>
                  <a:pt x="11895" y="2245"/>
                  <a:pt x="11823" y="2221"/>
                </a:cubicBezTo>
                <a:lnTo>
                  <a:pt x="8049" y="792"/>
                </a:lnTo>
                <a:cubicBezTo>
                  <a:pt x="8030" y="784"/>
                  <a:pt x="8010" y="780"/>
                  <a:pt x="7989" y="780"/>
                </a:cubicBezTo>
                <a:cubicBezTo>
                  <a:pt x="7921" y="780"/>
                  <a:pt x="7853" y="823"/>
                  <a:pt x="7835" y="887"/>
                </a:cubicBezTo>
                <a:cubicBezTo>
                  <a:pt x="7799" y="983"/>
                  <a:pt x="7847" y="1090"/>
                  <a:pt x="7930" y="1114"/>
                </a:cubicBezTo>
                <a:lnTo>
                  <a:pt x="11264" y="2376"/>
                </a:lnTo>
                <a:lnTo>
                  <a:pt x="8966" y="3257"/>
                </a:lnTo>
                <a:lnTo>
                  <a:pt x="6061" y="1947"/>
                </a:lnTo>
                <a:cubicBezTo>
                  <a:pt x="6035" y="1934"/>
                  <a:pt x="6010" y="1928"/>
                  <a:pt x="5985" y="1928"/>
                </a:cubicBezTo>
                <a:cubicBezTo>
                  <a:pt x="5918" y="1928"/>
                  <a:pt x="5858" y="1973"/>
                  <a:pt x="5823" y="2042"/>
                </a:cubicBezTo>
                <a:cubicBezTo>
                  <a:pt x="5775" y="2126"/>
                  <a:pt x="5823" y="2233"/>
                  <a:pt x="5906" y="2281"/>
                </a:cubicBezTo>
                <a:lnTo>
                  <a:pt x="8490" y="3435"/>
                </a:lnTo>
                <a:lnTo>
                  <a:pt x="5966" y="4388"/>
                </a:lnTo>
                <a:lnTo>
                  <a:pt x="691" y="2376"/>
                </a:lnTo>
                <a:lnTo>
                  <a:pt x="5966" y="376"/>
                </a:lnTo>
                <a:lnTo>
                  <a:pt x="7263" y="864"/>
                </a:lnTo>
                <a:cubicBezTo>
                  <a:pt x="7282" y="868"/>
                  <a:pt x="7301" y="871"/>
                  <a:pt x="7320" y="871"/>
                </a:cubicBezTo>
                <a:cubicBezTo>
                  <a:pt x="7394" y="871"/>
                  <a:pt x="7461" y="833"/>
                  <a:pt x="7490" y="757"/>
                </a:cubicBezTo>
                <a:cubicBezTo>
                  <a:pt x="7513" y="673"/>
                  <a:pt x="7478" y="566"/>
                  <a:pt x="7382" y="530"/>
                </a:cubicBezTo>
                <a:lnTo>
                  <a:pt x="6013" y="18"/>
                </a:lnTo>
                <a:cubicBezTo>
                  <a:pt x="5989" y="6"/>
                  <a:pt x="5969" y="0"/>
                  <a:pt x="59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4" name="Google Shape;65;p16">
            <a:extLst>
              <a:ext uri="{FF2B5EF4-FFF2-40B4-BE49-F238E27FC236}">
                <a16:creationId xmlns:a16="http://schemas.microsoft.com/office/drawing/2014/main" id="{45B26392-C408-2EF7-D823-08316CEF80A4}"/>
              </a:ext>
            </a:extLst>
          </p:cNvPr>
          <p:cNvSpPr txBox="1">
            <a:spLocks/>
          </p:cNvSpPr>
          <p:nvPr/>
        </p:nvSpPr>
        <p:spPr>
          <a:xfrm>
            <a:off x="549744" y="1655158"/>
            <a:ext cx="7309001" cy="256380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</a:rPr>
              <a:t>ImageDataGenerator</a:t>
            </a:r>
            <a:r>
              <a:rPr lang="en-US" sz="2000" dirty="0">
                <a:solidFill>
                  <a:schemeClr val="tx2"/>
                </a:solidFill>
              </a:rPr>
              <a:t> : Image Augmentations Applied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</a:rPr>
              <a:t>flow_from_directory</a:t>
            </a:r>
            <a:r>
              <a:rPr lang="en-US" sz="2000" dirty="0">
                <a:solidFill>
                  <a:schemeClr val="tx2"/>
                </a:solidFill>
              </a:rPr>
              <a:t> method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Google Shape;65;p16">
            <a:extLst>
              <a:ext uri="{FF2B5EF4-FFF2-40B4-BE49-F238E27FC236}">
                <a16:creationId xmlns:a16="http://schemas.microsoft.com/office/drawing/2014/main" id="{89C94CB8-AB47-185E-5708-39533ABD3516}"/>
              </a:ext>
            </a:extLst>
          </p:cNvPr>
          <p:cNvSpPr txBox="1">
            <a:spLocks/>
          </p:cNvSpPr>
          <p:nvPr/>
        </p:nvSpPr>
        <p:spPr>
          <a:xfrm>
            <a:off x="1075191" y="2040194"/>
            <a:ext cx="7309001" cy="256380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rescale : Normalize pixel values 0-1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</a:rPr>
              <a:t>horizontal_flip</a:t>
            </a:r>
            <a:r>
              <a:rPr lang="en-US" sz="2000" dirty="0">
                <a:solidFill>
                  <a:schemeClr val="tx2"/>
                </a:solidFill>
              </a:rPr>
              <a:t> : Teach model differing orientations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</a:rPr>
              <a:t>rotation_range</a:t>
            </a:r>
            <a:r>
              <a:rPr lang="en-US" sz="2000" dirty="0">
                <a:solidFill>
                  <a:schemeClr val="tx2"/>
                </a:solidFill>
              </a:rPr>
              <a:t> : Handle random rotation of images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Read data, labels from directory structure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Easier to load and process data in batches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3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CNN MODEL 1</a:t>
            </a:r>
            <a:endParaRPr dirty="0"/>
          </a:p>
        </p:txBody>
      </p:sp>
      <p:sp>
        <p:nvSpPr>
          <p:cNvPr id="373" name="Google Shape;373;p23"/>
          <p:cNvSpPr txBox="1"/>
          <p:nvPr/>
        </p:nvSpPr>
        <p:spPr>
          <a:xfrm>
            <a:off x="720100" y="1181446"/>
            <a:ext cx="421569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Low Code Notebook Model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3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CNN MODEL 2</a:t>
            </a:r>
            <a:endParaRPr dirty="0"/>
          </a:p>
        </p:txBody>
      </p:sp>
      <p:sp>
        <p:nvSpPr>
          <p:cNvPr id="373" name="Google Shape;373;p23"/>
          <p:cNvSpPr txBox="1"/>
          <p:nvPr/>
        </p:nvSpPr>
        <p:spPr>
          <a:xfrm>
            <a:off x="720100" y="1181446"/>
            <a:ext cx="421569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Low Code Notebook Model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  <p:extLst>
      <p:ext uri="{BB962C8B-B14F-4D97-AF65-F5344CB8AC3E}">
        <p14:creationId xmlns:p14="http://schemas.microsoft.com/office/powerpoint/2010/main" val="2832365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3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CNN MODELS 1 &amp; 2 GRAPH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7ED88A-118F-673A-8702-5B910FA04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0" y="1200692"/>
            <a:ext cx="5303520" cy="360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45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32"/>
          <p:cNvSpPr txBox="1">
            <a:spLocks noGrp="1"/>
          </p:cNvSpPr>
          <p:nvPr>
            <p:ph type="title"/>
          </p:nvPr>
        </p:nvSpPr>
        <p:spPr>
          <a:xfrm>
            <a:off x="720000" y="27894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VGG-16 ARCHITECTURE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AC13F8-F0EF-063A-B0E5-2DC159F72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18" y="851645"/>
            <a:ext cx="5410080" cy="1302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3B0D28-1359-DA9A-5507-653065B34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18" y="2157285"/>
            <a:ext cx="3236512" cy="1737472"/>
          </a:xfrm>
          <a:prstGeom prst="rect">
            <a:avLst/>
          </a:prstGeom>
        </p:spPr>
      </p:pic>
      <p:pic>
        <p:nvPicPr>
          <p:cNvPr id="6" name="Picture 2" descr="How to Perform Face Recognition With VGGFace2 in Keras -  MachineLearningMastery.com">
            <a:extLst>
              <a:ext uri="{FF2B5EF4-FFF2-40B4-BE49-F238E27FC236}">
                <a16:creationId xmlns:a16="http://schemas.microsoft.com/office/drawing/2014/main" id="{636CE716-432D-5DA1-CBDE-812B12DBBA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2" t="8743" r="16263" b="5952"/>
          <a:stretch/>
        </p:blipFill>
        <p:spPr bwMode="auto">
          <a:xfrm>
            <a:off x="4572000" y="3026021"/>
            <a:ext cx="1229032" cy="117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6BB6E7-1DAF-8E43-9182-F36311BAD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3005" y="3026021"/>
            <a:ext cx="1232034" cy="1170432"/>
          </a:xfrm>
          <a:prstGeom prst="rect">
            <a:avLst/>
          </a:prstGeom>
        </p:spPr>
      </p:pic>
      <p:sp>
        <p:nvSpPr>
          <p:cNvPr id="11" name="Google Shape;65;p16">
            <a:extLst>
              <a:ext uri="{FF2B5EF4-FFF2-40B4-BE49-F238E27FC236}">
                <a16:creationId xmlns:a16="http://schemas.microsoft.com/office/drawing/2014/main" id="{4927A092-9342-1844-7396-CFFFF355ED6A}"/>
              </a:ext>
            </a:extLst>
          </p:cNvPr>
          <p:cNvSpPr txBox="1">
            <a:spLocks/>
          </p:cNvSpPr>
          <p:nvPr/>
        </p:nvSpPr>
        <p:spPr>
          <a:xfrm>
            <a:off x="4571999" y="2228162"/>
            <a:ext cx="3377381" cy="70676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VGG16 Image vs </a:t>
            </a:r>
            <a:r>
              <a:rPr lang="en-US" sz="2000" dirty="0" err="1">
                <a:solidFill>
                  <a:schemeClr val="tx2"/>
                </a:solidFill>
              </a:rPr>
              <a:t>Facial_emotion_images</a:t>
            </a: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" name="Google Shape;65;p16">
            <a:extLst>
              <a:ext uri="{FF2B5EF4-FFF2-40B4-BE49-F238E27FC236}">
                <a16:creationId xmlns:a16="http://schemas.microsoft.com/office/drawing/2014/main" id="{08D307C8-8BDA-1CAE-2F76-5D991BC77A62}"/>
              </a:ext>
            </a:extLst>
          </p:cNvPr>
          <p:cNvSpPr txBox="1">
            <a:spLocks/>
          </p:cNvSpPr>
          <p:nvPr/>
        </p:nvSpPr>
        <p:spPr>
          <a:xfrm>
            <a:off x="4571999" y="4289466"/>
            <a:ext cx="3333137" cy="51243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65 to 1 Image Data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952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32"/>
          <p:cNvSpPr txBox="1">
            <a:spLocks noGrp="1"/>
          </p:cNvSpPr>
          <p:nvPr>
            <p:ph type="title"/>
          </p:nvPr>
        </p:nvSpPr>
        <p:spPr>
          <a:xfrm>
            <a:off x="720000" y="27894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ResNetV2 ARCHITECTURE</a:t>
            </a:r>
            <a:endParaRPr dirty="0"/>
          </a:p>
        </p:txBody>
      </p:sp>
      <p:sp>
        <p:nvSpPr>
          <p:cNvPr id="11" name="Google Shape;65;p16">
            <a:extLst>
              <a:ext uri="{FF2B5EF4-FFF2-40B4-BE49-F238E27FC236}">
                <a16:creationId xmlns:a16="http://schemas.microsoft.com/office/drawing/2014/main" id="{4927A092-9342-1844-7396-CFFFF355ED6A}"/>
              </a:ext>
            </a:extLst>
          </p:cNvPr>
          <p:cNvSpPr txBox="1">
            <a:spLocks/>
          </p:cNvSpPr>
          <p:nvPr/>
        </p:nvSpPr>
        <p:spPr>
          <a:xfrm>
            <a:off x="540773" y="851645"/>
            <a:ext cx="4375355" cy="308617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42,658,176 Parameters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Poor performance on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E14550-331B-6BBE-F581-40F3AAF3FA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36"/>
          <a:stretch/>
        </p:blipFill>
        <p:spPr>
          <a:xfrm>
            <a:off x="5973096" y="1033543"/>
            <a:ext cx="2703872" cy="14687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4EBEB9-37BF-0CB4-109C-3841D51DA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490" y="1286386"/>
            <a:ext cx="4169444" cy="18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44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32"/>
          <p:cNvSpPr txBox="1">
            <a:spLocks noGrp="1"/>
          </p:cNvSpPr>
          <p:nvPr>
            <p:ph type="title"/>
          </p:nvPr>
        </p:nvSpPr>
        <p:spPr>
          <a:xfrm>
            <a:off x="720000" y="27894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EFFICENTNET ARCHITECTURE</a:t>
            </a:r>
            <a:endParaRPr dirty="0"/>
          </a:p>
        </p:txBody>
      </p:sp>
      <p:sp>
        <p:nvSpPr>
          <p:cNvPr id="11" name="Google Shape;65;p16">
            <a:extLst>
              <a:ext uri="{FF2B5EF4-FFF2-40B4-BE49-F238E27FC236}">
                <a16:creationId xmlns:a16="http://schemas.microsoft.com/office/drawing/2014/main" id="{4927A092-9342-1844-7396-CFFFF355ED6A}"/>
              </a:ext>
            </a:extLst>
          </p:cNvPr>
          <p:cNvSpPr txBox="1">
            <a:spLocks/>
          </p:cNvSpPr>
          <p:nvPr/>
        </p:nvSpPr>
        <p:spPr>
          <a:xfrm>
            <a:off x="5024284" y="1608730"/>
            <a:ext cx="3328916" cy="246659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  <a:buClr>
                <a:schemeClr val="bg2"/>
              </a:buClr>
            </a:pP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BF09A8-14DC-3671-DE7B-232BCB8A5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232" y="1608730"/>
            <a:ext cx="5486400" cy="1130281"/>
          </a:xfrm>
          <a:prstGeom prst="rect">
            <a:avLst/>
          </a:prstGeom>
        </p:spPr>
      </p:pic>
      <p:sp>
        <p:nvSpPr>
          <p:cNvPr id="14" name="Google Shape;65;p16">
            <a:extLst>
              <a:ext uri="{FF2B5EF4-FFF2-40B4-BE49-F238E27FC236}">
                <a16:creationId xmlns:a16="http://schemas.microsoft.com/office/drawing/2014/main" id="{E2E19549-1433-1079-EF60-F81B47EFB49E}"/>
              </a:ext>
            </a:extLst>
          </p:cNvPr>
          <p:cNvSpPr txBox="1">
            <a:spLocks/>
          </p:cNvSpPr>
          <p:nvPr/>
        </p:nvSpPr>
        <p:spPr>
          <a:xfrm>
            <a:off x="648929" y="1028663"/>
            <a:ext cx="4763729" cy="288457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8,769,374 Parameters 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Poor performance on Dataset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3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MILESTONE  1  MODEL</a:t>
            </a:r>
            <a:endParaRPr dirty="0"/>
          </a:p>
        </p:txBody>
      </p:sp>
      <p:sp>
        <p:nvSpPr>
          <p:cNvPr id="373" name="Google Shape;373;p23"/>
          <p:cNvSpPr txBox="1"/>
          <p:nvPr/>
        </p:nvSpPr>
        <p:spPr>
          <a:xfrm>
            <a:off x="720100" y="1181446"/>
            <a:ext cx="421569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Low Code Notebook Model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  <p:extLst>
      <p:ext uri="{BB962C8B-B14F-4D97-AF65-F5344CB8AC3E}">
        <p14:creationId xmlns:p14="http://schemas.microsoft.com/office/powerpoint/2010/main" val="1677011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3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CAPSTONE  MODEL</a:t>
            </a:r>
            <a:endParaRPr dirty="0"/>
          </a:p>
        </p:txBody>
      </p:sp>
      <p:sp>
        <p:nvSpPr>
          <p:cNvPr id="373" name="Google Shape;373;p23"/>
          <p:cNvSpPr txBox="1"/>
          <p:nvPr/>
        </p:nvSpPr>
        <p:spPr>
          <a:xfrm>
            <a:off x="720100" y="1181446"/>
            <a:ext cx="421569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Low Code Notebook Model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  <p:extLst>
      <p:ext uri="{BB962C8B-B14F-4D97-AF65-F5344CB8AC3E}">
        <p14:creationId xmlns:p14="http://schemas.microsoft.com/office/powerpoint/2010/main" val="3381101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35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TECH AGENCY INFOGRAPHICS</a:t>
            </a:r>
            <a:endParaRPr/>
          </a:p>
        </p:txBody>
      </p:sp>
      <p:sp>
        <p:nvSpPr>
          <p:cNvPr id="1026" name="Google Shape;1026;p35"/>
          <p:cNvSpPr txBox="1"/>
          <p:nvPr/>
        </p:nvSpPr>
        <p:spPr>
          <a:xfrm>
            <a:off x="2844250" y="1178275"/>
            <a:ext cx="3512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OUR SCHEDULE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27" name="Google Shape;1027;p35"/>
          <p:cNvSpPr txBox="1"/>
          <p:nvPr/>
        </p:nvSpPr>
        <p:spPr>
          <a:xfrm>
            <a:off x="720100" y="4090575"/>
            <a:ext cx="38520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Follow the link in the graph to modify its data and then paste the new one here.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200" b="1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grpSp>
        <p:nvGrpSpPr>
          <p:cNvPr id="1028" name="Google Shape;1028;p35"/>
          <p:cNvGrpSpPr/>
          <p:nvPr/>
        </p:nvGrpSpPr>
        <p:grpSpPr>
          <a:xfrm>
            <a:off x="4824650" y="3798525"/>
            <a:ext cx="3359127" cy="555564"/>
            <a:chOff x="4824650" y="3798525"/>
            <a:chExt cx="3359127" cy="555564"/>
          </a:xfrm>
        </p:grpSpPr>
        <p:sp>
          <p:nvSpPr>
            <p:cNvPr id="1029" name="Google Shape;1029;p35"/>
            <p:cNvSpPr txBox="1"/>
            <p:nvPr/>
          </p:nvSpPr>
          <p:spPr>
            <a:xfrm>
              <a:off x="4824650" y="3798536"/>
              <a:ext cx="893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10h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030" name="Google Shape;1030;p35"/>
            <p:cNvSpPr txBox="1"/>
            <p:nvPr/>
          </p:nvSpPr>
          <p:spPr>
            <a:xfrm>
              <a:off x="5718077" y="4079889"/>
              <a:ext cx="24657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Mercury is a small planet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031" name="Google Shape;1031;p35"/>
            <p:cNvSpPr txBox="1"/>
            <p:nvPr/>
          </p:nvSpPr>
          <p:spPr>
            <a:xfrm>
              <a:off x="5718049" y="3798525"/>
              <a:ext cx="2465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MERCURY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1032" name="Google Shape;1032;p35"/>
          <p:cNvGrpSpPr/>
          <p:nvPr/>
        </p:nvGrpSpPr>
        <p:grpSpPr>
          <a:xfrm>
            <a:off x="4824650" y="1752761"/>
            <a:ext cx="3359127" cy="555553"/>
            <a:chOff x="4824650" y="1752761"/>
            <a:chExt cx="3359127" cy="555553"/>
          </a:xfrm>
        </p:grpSpPr>
        <p:sp>
          <p:nvSpPr>
            <p:cNvPr id="1033" name="Google Shape;1033;p35"/>
            <p:cNvSpPr txBox="1"/>
            <p:nvPr/>
          </p:nvSpPr>
          <p:spPr>
            <a:xfrm>
              <a:off x="4824650" y="1752761"/>
              <a:ext cx="893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12h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034" name="Google Shape;1034;p35"/>
            <p:cNvSpPr txBox="1"/>
            <p:nvPr/>
          </p:nvSpPr>
          <p:spPr>
            <a:xfrm>
              <a:off x="5718077" y="2034114"/>
              <a:ext cx="24657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Jupiter is a very big planet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035" name="Google Shape;1035;p35"/>
            <p:cNvSpPr txBox="1"/>
            <p:nvPr/>
          </p:nvSpPr>
          <p:spPr>
            <a:xfrm>
              <a:off x="5696450" y="1830450"/>
              <a:ext cx="24657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JUPITER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1036" name="Google Shape;1036;p35"/>
          <p:cNvGrpSpPr/>
          <p:nvPr/>
        </p:nvGrpSpPr>
        <p:grpSpPr>
          <a:xfrm>
            <a:off x="4824650" y="2434675"/>
            <a:ext cx="3359127" cy="555564"/>
            <a:chOff x="4824650" y="2434675"/>
            <a:chExt cx="3359127" cy="555564"/>
          </a:xfrm>
        </p:grpSpPr>
        <p:sp>
          <p:nvSpPr>
            <p:cNvPr id="1037" name="Google Shape;1037;p35"/>
            <p:cNvSpPr txBox="1"/>
            <p:nvPr/>
          </p:nvSpPr>
          <p:spPr>
            <a:xfrm>
              <a:off x="4824650" y="2434686"/>
              <a:ext cx="893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19h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038" name="Google Shape;1038;p35"/>
            <p:cNvSpPr txBox="1"/>
            <p:nvPr/>
          </p:nvSpPr>
          <p:spPr>
            <a:xfrm>
              <a:off x="5718077" y="2716039"/>
              <a:ext cx="24657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Venus has a toxic atmosphere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039" name="Google Shape;1039;p35"/>
            <p:cNvSpPr txBox="1"/>
            <p:nvPr/>
          </p:nvSpPr>
          <p:spPr>
            <a:xfrm>
              <a:off x="5718049" y="2434675"/>
              <a:ext cx="2465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VENUS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1040" name="Google Shape;1040;p35"/>
          <p:cNvGrpSpPr/>
          <p:nvPr/>
        </p:nvGrpSpPr>
        <p:grpSpPr>
          <a:xfrm>
            <a:off x="4824650" y="3116600"/>
            <a:ext cx="3359127" cy="555564"/>
            <a:chOff x="4824650" y="3116600"/>
            <a:chExt cx="3359127" cy="555564"/>
          </a:xfrm>
        </p:grpSpPr>
        <p:sp>
          <p:nvSpPr>
            <p:cNvPr id="1041" name="Google Shape;1041;p35"/>
            <p:cNvSpPr txBox="1"/>
            <p:nvPr/>
          </p:nvSpPr>
          <p:spPr>
            <a:xfrm>
              <a:off x="4824650" y="3116611"/>
              <a:ext cx="893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15h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042" name="Google Shape;1042;p35"/>
            <p:cNvSpPr txBox="1"/>
            <p:nvPr/>
          </p:nvSpPr>
          <p:spPr>
            <a:xfrm>
              <a:off x="5718077" y="3397964"/>
              <a:ext cx="24657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Mars was named after a god</a:t>
              </a:r>
              <a:endParaRPr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043" name="Google Shape;1043;p35"/>
            <p:cNvSpPr txBox="1"/>
            <p:nvPr/>
          </p:nvSpPr>
          <p:spPr>
            <a:xfrm>
              <a:off x="5718049" y="3116600"/>
              <a:ext cx="2465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MARS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sp>
        <p:nvSpPr>
          <p:cNvPr id="1044" name="Google Shape;1044;p35"/>
          <p:cNvSpPr/>
          <p:nvPr/>
        </p:nvSpPr>
        <p:spPr>
          <a:xfrm>
            <a:off x="4697741" y="2599836"/>
            <a:ext cx="126900" cy="1269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35"/>
          <p:cNvSpPr/>
          <p:nvPr/>
        </p:nvSpPr>
        <p:spPr>
          <a:xfrm>
            <a:off x="4697741" y="3281761"/>
            <a:ext cx="126900" cy="1269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35"/>
          <p:cNvSpPr/>
          <p:nvPr/>
        </p:nvSpPr>
        <p:spPr>
          <a:xfrm>
            <a:off x="4697741" y="3963686"/>
            <a:ext cx="126900" cy="1269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35"/>
          <p:cNvSpPr/>
          <p:nvPr/>
        </p:nvSpPr>
        <p:spPr>
          <a:xfrm>
            <a:off x="4697741" y="1917911"/>
            <a:ext cx="126900" cy="1269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35"/>
          <p:cNvSpPr txBox="1"/>
          <p:nvPr/>
        </p:nvSpPr>
        <p:spPr>
          <a:xfrm>
            <a:off x="1391962" y="3749775"/>
            <a:ext cx="756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Jupiter</a:t>
            </a:r>
            <a:endParaRPr sz="12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049" name="Google Shape;1049;p35"/>
          <p:cNvSpPr txBox="1"/>
          <p:nvPr/>
        </p:nvSpPr>
        <p:spPr>
          <a:xfrm>
            <a:off x="1922354" y="3749775"/>
            <a:ext cx="756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Venus</a:t>
            </a:r>
            <a:endParaRPr sz="12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050" name="Google Shape;1050;p35"/>
          <p:cNvSpPr txBox="1"/>
          <p:nvPr/>
        </p:nvSpPr>
        <p:spPr>
          <a:xfrm>
            <a:off x="2452745" y="3749775"/>
            <a:ext cx="756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Mars</a:t>
            </a:r>
            <a:endParaRPr sz="12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051" name="Google Shape;1051;p35"/>
          <p:cNvSpPr txBox="1"/>
          <p:nvPr/>
        </p:nvSpPr>
        <p:spPr>
          <a:xfrm>
            <a:off x="2983137" y="3749775"/>
            <a:ext cx="756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Mercury</a:t>
            </a:r>
            <a:endParaRPr sz="12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1052" name="Google Shape;1052;p35" title="Gráfico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3873"/>
          <a:stretch/>
        </p:blipFill>
        <p:spPr>
          <a:xfrm>
            <a:off x="1175450" y="1635475"/>
            <a:ext cx="2650499" cy="2163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DEFINITION</a:t>
            </a:r>
            <a:endParaRPr dirty="0"/>
          </a:p>
        </p:txBody>
      </p:sp>
      <p:sp>
        <p:nvSpPr>
          <p:cNvPr id="2" name="Google Shape;65;p16">
            <a:extLst>
              <a:ext uri="{FF2B5EF4-FFF2-40B4-BE49-F238E27FC236}">
                <a16:creationId xmlns:a16="http://schemas.microsoft.com/office/drawing/2014/main" id="{C81F18B6-3031-1E63-E408-4C74108DABD9}"/>
              </a:ext>
            </a:extLst>
          </p:cNvPr>
          <p:cNvSpPr txBox="1">
            <a:spLocks/>
          </p:cNvSpPr>
          <p:nvPr/>
        </p:nvSpPr>
        <p:spPr>
          <a:xfrm>
            <a:off x="530079" y="1148000"/>
            <a:ext cx="7309001" cy="3456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Can emotion be accurately detected by Convolutional Neural Networks (CNN)?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Self driving car, detect drowsy or distracted.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Potentially assist with security: Predict dangerous behaviors by reading emotions.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Detect emotional response of customers to advertisement.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2968A50-0EBC-4C4B-0C5E-2B84673F29A4}"/>
              </a:ext>
            </a:extLst>
          </p:cNvPr>
          <p:cNvGrpSpPr/>
          <p:nvPr/>
        </p:nvGrpSpPr>
        <p:grpSpPr>
          <a:xfrm>
            <a:off x="2523816" y="3356253"/>
            <a:ext cx="3432025" cy="1575488"/>
            <a:chOff x="2598072" y="3379571"/>
            <a:chExt cx="3125614" cy="153417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31F3832-8E1D-7EBB-F8FA-FE041B7CE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8072" y="3379571"/>
              <a:ext cx="1562807" cy="153416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FC7797E-E6C5-EB80-46CB-7E9B293AA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60879" y="3379571"/>
              <a:ext cx="809814" cy="153417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7F56D0-FB38-D895-17A2-0004FEAC4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32249" y="3379571"/>
              <a:ext cx="791437" cy="153417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80A40E3-1C7B-0F7E-A3DD-6FE0E487C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7743" y="3402657"/>
            <a:ext cx="508513" cy="20691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40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TECH AGENCY INFOGRAPHICS</a:t>
            </a:r>
            <a:endParaRPr/>
          </a:p>
        </p:txBody>
      </p:sp>
      <p:graphicFrame>
        <p:nvGraphicFramePr>
          <p:cNvPr id="1216" name="Google Shape;1216;p40"/>
          <p:cNvGraphicFramePr/>
          <p:nvPr/>
        </p:nvGraphicFramePr>
        <p:xfrm>
          <a:off x="713275" y="1618473"/>
          <a:ext cx="7717350" cy="2986890"/>
        </p:xfrm>
        <a:graphic>
          <a:graphicData uri="http://schemas.openxmlformats.org/drawingml/2006/table">
            <a:tbl>
              <a:tblPr>
                <a:noFill/>
                <a:tableStyleId>{177190C2-4C7D-40EE-A4BC-B9D02DC21F93}</a:tableStyleId>
              </a:tblPr>
              <a:tblGrid>
                <a:gridCol w="1286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6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6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6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6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8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MON</a:t>
                      </a:r>
                      <a:endParaRPr sz="24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TUE</a:t>
                      </a:r>
                      <a:endParaRPr sz="24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WED</a:t>
                      </a:r>
                      <a:endParaRPr sz="24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THU</a:t>
                      </a:r>
                      <a:endParaRPr sz="24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FRI</a:t>
                      </a:r>
                      <a:endParaRPr sz="24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08:00</a:t>
                      </a:r>
                      <a:endParaRPr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10:00</a:t>
                      </a:r>
                      <a:endParaRPr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12:00</a:t>
                      </a:r>
                      <a:endParaRPr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2:00</a:t>
                      </a:r>
                      <a:endParaRPr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Insert your own text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17" name="Google Shape;1217;p40"/>
          <p:cNvSpPr txBox="1"/>
          <p:nvPr/>
        </p:nvSpPr>
        <p:spPr>
          <a:xfrm>
            <a:off x="3084150" y="1178275"/>
            <a:ext cx="2975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PLANNING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1218" name="Google Shape;1218;p40"/>
          <p:cNvGrpSpPr/>
          <p:nvPr/>
        </p:nvGrpSpPr>
        <p:grpSpPr>
          <a:xfrm>
            <a:off x="1194854" y="1666912"/>
            <a:ext cx="320143" cy="392581"/>
            <a:chOff x="3086313" y="2877049"/>
            <a:chExt cx="320143" cy="392581"/>
          </a:xfrm>
        </p:grpSpPr>
        <p:sp>
          <p:nvSpPr>
            <p:cNvPr id="1219" name="Google Shape;1219;p40"/>
            <p:cNvSpPr/>
            <p:nvPr/>
          </p:nvSpPr>
          <p:spPr>
            <a:xfrm>
              <a:off x="3125749" y="2915371"/>
              <a:ext cx="240505" cy="354259"/>
            </a:xfrm>
            <a:custGeom>
              <a:avLst/>
              <a:gdLst/>
              <a:ahLst/>
              <a:cxnLst/>
              <a:rect l="l" t="t" r="r" b="b"/>
              <a:pathLst>
                <a:path w="7550" h="11121" extrusionOk="0">
                  <a:moveTo>
                    <a:pt x="3775" y="2929"/>
                  </a:moveTo>
                  <a:lnTo>
                    <a:pt x="3918" y="3120"/>
                  </a:lnTo>
                  <a:cubicBezTo>
                    <a:pt x="3871" y="3144"/>
                    <a:pt x="3823" y="3144"/>
                    <a:pt x="3775" y="3144"/>
                  </a:cubicBezTo>
                  <a:cubicBezTo>
                    <a:pt x="3740" y="3132"/>
                    <a:pt x="3692" y="3120"/>
                    <a:pt x="3644" y="3120"/>
                  </a:cubicBezTo>
                  <a:lnTo>
                    <a:pt x="3775" y="2929"/>
                  </a:lnTo>
                  <a:close/>
                  <a:moveTo>
                    <a:pt x="4168" y="3501"/>
                  </a:moveTo>
                  <a:lnTo>
                    <a:pt x="4299" y="3703"/>
                  </a:lnTo>
                  <a:cubicBezTo>
                    <a:pt x="4126" y="3751"/>
                    <a:pt x="3948" y="3775"/>
                    <a:pt x="3769" y="3775"/>
                  </a:cubicBezTo>
                  <a:cubicBezTo>
                    <a:pt x="3591" y="3775"/>
                    <a:pt x="3412" y="3751"/>
                    <a:pt x="3239" y="3703"/>
                  </a:cubicBezTo>
                  <a:lnTo>
                    <a:pt x="3382" y="3501"/>
                  </a:lnTo>
                  <a:cubicBezTo>
                    <a:pt x="3513" y="3560"/>
                    <a:pt x="3644" y="3572"/>
                    <a:pt x="3775" y="3572"/>
                  </a:cubicBezTo>
                  <a:cubicBezTo>
                    <a:pt x="3918" y="3572"/>
                    <a:pt x="4049" y="3537"/>
                    <a:pt x="4168" y="3501"/>
                  </a:cubicBezTo>
                  <a:close/>
                  <a:moveTo>
                    <a:pt x="3120" y="4132"/>
                  </a:moveTo>
                  <a:cubicBezTo>
                    <a:pt x="3275" y="4180"/>
                    <a:pt x="3418" y="4191"/>
                    <a:pt x="3561" y="4215"/>
                  </a:cubicBezTo>
                  <a:lnTo>
                    <a:pt x="3561" y="8109"/>
                  </a:lnTo>
                  <a:lnTo>
                    <a:pt x="3120" y="8109"/>
                  </a:lnTo>
                  <a:lnTo>
                    <a:pt x="3120" y="4132"/>
                  </a:lnTo>
                  <a:close/>
                  <a:moveTo>
                    <a:pt x="4430" y="4132"/>
                  </a:moveTo>
                  <a:lnTo>
                    <a:pt x="4430" y="8109"/>
                  </a:lnTo>
                  <a:lnTo>
                    <a:pt x="4001" y="8109"/>
                  </a:lnTo>
                  <a:lnTo>
                    <a:pt x="4001" y="4215"/>
                  </a:lnTo>
                  <a:cubicBezTo>
                    <a:pt x="4156" y="4191"/>
                    <a:pt x="4287" y="4180"/>
                    <a:pt x="4430" y="4132"/>
                  </a:cubicBezTo>
                  <a:close/>
                  <a:moveTo>
                    <a:pt x="3799" y="441"/>
                  </a:moveTo>
                  <a:cubicBezTo>
                    <a:pt x="4668" y="441"/>
                    <a:pt x="5490" y="786"/>
                    <a:pt x="6121" y="1394"/>
                  </a:cubicBezTo>
                  <a:cubicBezTo>
                    <a:pt x="6752" y="2025"/>
                    <a:pt x="7097" y="2858"/>
                    <a:pt x="7097" y="3751"/>
                  </a:cubicBezTo>
                  <a:cubicBezTo>
                    <a:pt x="7097" y="4620"/>
                    <a:pt x="6752" y="5442"/>
                    <a:pt x="6157" y="6073"/>
                  </a:cubicBezTo>
                  <a:cubicBezTo>
                    <a:pt x="5609" y="6632"/>
                    <a:pt x="5299" y="7347"/>
                    <a:pt x="5240" y="8109"/>
                  </a:cubicBezTo>
                  <a:lnTo>
                    <a:pt x="4883" y="8109"/>
                  </a:lnTo>
                  <a:lnTo>
                    <a:pt x="4883" y="3822"/>
                  </a:lnTo>
                  <a:cubicBezTo>
                    <a:pt x="4883" y="3775"/>
                    <a:pt x="4871" y="3739"/>
                    <a:pt x="4835" y="3703"/>
                  </a:cubicBezTo>
                  <a:lnTo>
                    <a:pt x="3978" y="2406"/>
                  </a:lnTo>
                  <a:cubicBezTo>
                    <a:pt x="3930" y="2346"/>
                    <a:pt x="3871" y="2310"/>
                    <a:pt x="3799" y="2310"/>
                  </a:cubicBezTo>
                  <a:cubicBezTo>
                    <a:pt x="3716" y="2310"/>
                    <a:pt x="3644" y="2334"/>
                    <a:pt x="3620" y="2406"/>
                  </a:cubicBezTo>
                  <a:lnTo>
                    <a:pt x="2751" y="3703"/>
                  </a:lnTo>
                  <a:cubicBezTo>
                    <a:pt x="2728" y="3739"/>
                    <a:pt x="2704" y="3775"/>
                    <a:pt x="2704" y="3822"/>
                  </a:cubicBezTo>
                  <a:lnTo>
                    <a:pt x="2704" y="8109"/>
                  </a:lnTo>
                  <a:lnTo>
                    <a:pt x="2347" y="8109"/>
                  </a:lnTo>
                  <a:cubicBezTo>
                    <a:pt x="2287" y="7347"/>
                    <a:pt x="1977" y="6632"/>
                    <a:pt x="1430" y="6073"/>
                  </a:cubicBezTo>
                  <a:cubicBezTo>
                    <a:pt x="834" y="5465"/>
                    <a:pt x="501" y="4656"/>
                    <a:pt x="489" y="3810"/>
                  </a:cubicBezTo>
                  <a:cubicBezTo>
                    <a:pt x="477" y="2929"/>
                    <a:pt x="823" y="2096"/>
                    <a:pt x="1430" y="1453"/>
                  </a:cubicBezTo>
                  <a:cubicBezTo>
                    <a:pt x="2049" y="822"/>
                    <a:pt x="2870" y="453"/>
                    <a:pt x="3751" y="441"/>
                  </a:cubicBezTo>
                  <a:close/>
                  <a:moveTo>
                    <a:pt x="5228" y="8561"/>
                  </a:moveTo>
                  <a:lnTo>
                    <a:pt x="5228" y="8835"/>
                  </a:lnTo>
                  <a:lnTo>
                    <a:pt x="5228" y="8883"/>
                  </a:lnTo>
                  <a:lnTo>
                    <a:pt x="2335" y="8883"/>
                  </a:lnTo>
                  <a:lnTo>
                    <a:pt x="2335" y="8835"/>
                  </a:lnTo>
                  <a:lnTo>
                    <a:pt x="2335" y="8561"/>
                  </a:lnTo>
                  <a:close/>
                  <a:moveTo>
                    <a:pt x="5121" y="9311"/>
                  </a:moveTo>
                  <a:cubicBezTo>
                    <a:pt x="4942" y="9752"/>
                    <a:pt x="4525" y="10026"/>
                    <a:pt x="4037" y="10026"/>
                  </a:cubicBezTo>
                  <a:lnTo>
                    <a:pt x="3525" y="10026"/>
                  </a:lnTo>
                  <a:cubicBezTo>
                    <a:pt x="3037" y="10026"/>
                    <a:pt x="2620" y="9728"/>
                    <a:pt x="2442" y="9311"/>
                  </a:cubicBezTo>
                  <a:close/>
                  <a:moveTo>
                    <a:pt x="4049" y="10478"/>
                  </a:moveTo>
                  <a:cubicBezTo>
                    <a:pt x="4061" y="10478"/>
                    <a:pt x="4109" y="10478"/>
                    <a:pt x="4132" y="10490"/>
                  </a:cubicBezTo>
                  <a:cubicBezTo>
                    <a:pt x="4132" y="10597"/>
                    <a:pt x="4049" y="10668"/>
                    <a:pt x="3954" y="10668"/>
                  </a:cubicBezTo>
                  <a:lnTo>
                    <a:pt x="3620" y="10668"/>
                  </a:lnTo>
                  <a:cubicBezTo>
                    <a:pt x="3513" y="10668"/>
                    <a:pt x="3442" y="10585"/>
                    <a:pt x="3442" y="10490"/>
                  </a:cubicBezTo>
                  <a:lnTo>
                    <a:pt x="3442" y="10478"/>
                  </a:lnTo>
                  <a:close/>
                  <a:moveTo>
                    <a:pt x="3762" y="0"/>
                  </a:moveTo>
                  <a:cubicBezTo>
                    <a:pt x="3746" y="0"/>
                    <a:pt x="3731" y="0"/>
                    <a:pt x="3716" y="0"/>
                  </a:cubicBezTo>
                  <a:cubicBezTo>
                    <a:pt x="1656" y="24"/>
                    <a:pt x="1" y="1739"/>
                    <a:pt x="13" y="3810"/>
                  </a:cubicBezTo>
                  <a:cubicBezTo>
                    <a:pt x="25" y="4775"/>
                    <a:pt x="406" y="5680"/>
                    <a:pt x="1073" y="6370"/>
                  </a:cubicBezTo>
                  <a:cubicBezTo>
                    <a:pt x="1596" y="6906"/>
                    <a:pt x="1870" y="7609"/>
                    <a:pt x="1870" y="8335"/>
                  </a:cubicBezTo>
                  <a:lnTo>
                    <a:pt x="1870" y="8835"/>
                  </a:lnTo>
                  <a:cubicBezTo>
                    <a:pt x="1870" y="9549"/>
                    <a:pt x="2335" y="10168"/>
                    <a:pt x="2966" y="10383"/>
                  </a:cubicBezTo>
                  <a:lnTo>
                    <a:pt x="2966" y="10490"/>
                  </a:lnTo>
                  <a:cubicBezTo>
                    <a:pt x="2966" y="10835"/>
                    <a:pt x="3239" y="11121"/>
                    <a:pt x="3585" y="11121"/>
                  </a:cubicBezTo>
                  <a:lnTo>
                    <a:pt x="3930" y="11121"/>
                  </a:lnTo>
                  <a:cubicBezTo>
                    <a:pt x="4275" y="11121"/>
                    <a:pt x="4549" y="10835"/>
                    <a:pt x="4549" y="10490"/>
                  </a:cubicBezTo>
                  <a:lnTo>
                    <a:pt x="4549" y="10383"/>
                  </a:lnTo>
                  <a:cubicBezTo>
                    <a:pt x="5192" y="10168"/>
                    <a:pt x="5645" y="9549"/>
                    <a:pt x="5645" y="8835"/>
                  </a:cubicBezTo>
                  <a:lnTo>
                    <a:pt x="5645" y="8335"/>
                  </a:lnTo>
                  <a:cubicBezTo>
                    <a:pt x="5645" y="7609"/>
                    <a:pt x="5918" y="6918"/>
                    <a:pt x="6442" y="6382"/>
                  </a:cubicBezTo>
                  <a:cubicBezTo>
                    <a:pt x="7133" y="5680"/>
                    <a:pt x="7502" y="4751"/>
                    <a:pt x="7502" y="3763"/>
                  </a:cubicBezTo>
                  <a:cubicBezTo>
                    <a:pt x="7550" y="2751"/>
                    <a:pt x="7145" y="1798"/>
                    <a:pt x="6418" y="1084"/>
                  </a:cubicBezTo>
                  <a:cubicBezTo>
                    <a:pt x="5715" y="380"/>
                    <a:pt x="4757" y="0"/>
                    <a:pt x="37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0"/>
            <p:cNvSpPr/>
            <p:nvPr/>
          </p:nvSpPr>
          <p:spPr>
            <a:xfrm>
              <a:off x="3263076" y="2942511"/>
              <a:ext cx="79287" cy="99579"/>
            </a:xfrm>
            <a:custGeom>
              <a:avLst/>
              <a:gdLst/>
              <a:ahLst/>
              <a:cxnLst/>
              <a:rect l="l" t="t" r="r" b="b"/>
              <a:pathLst>
                <a:path w="2489" h="3126" extrusionOk="0">
                  <a:moveTo>
                    <a:pt x="246" y="1"/>
                  </a:moveTo>
                  <a:cubicBezTo>
                    <a:pt x="146" y="1"/>
                    <a:pt x="56" y="59"/>
                    <a:pt x="36" y="161"/>
                  </a:cubicBezTo>
                  <a:cubicBezTo>
                    <a:pt x="0" y="280"/>
                    <a:pt x="60" y="399"/>
                    <a:pt x="179" y="422"/>
                  </a:cubicBezTo>
                  <a:cubicBezTo>
                    <a:pt x="1286" y="744"/>
                    <a:pt x="2048" y="1768"/>
                    <a:pt x="2048" y="2899"/>
                  </a:cubicBezTo>
                  <a:cubicBezTo>
                    <a:pt x="2048" y="3018"/>
                    <a:pt x="2143" y="3125"/>
                    <a:pt x="2262" y="3125"/>
                  </a:cubicBezTo>
                  <a:cubicBezTo>
                    <a:pt x="2381" y="3125"/>
                    <a:pt x="2488" y="3018"/>
                    <a:pt x="2488" y="2899"/>
                  </a:cubicBezTo>
                  <a:cubicBezTo>
                    <a:pt x="2488" y="1577"/>
                    <a:pt x="1595" y="387"/>
                    <a:pt x="298" y="6"/>
                  </a:cubicBezTo>
                  <a:cubicBezTo>
                    <a:pt x="280" y="2"/>
                    <a:pt x="263" y="1"/>
                    <a:pt x="2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0"/>
            <p:cNvSpPr/>
            <p:nvPr/>
          </p:nvSpPr>
          <p:spPr>
            <a:xfrm>
              <a:off x="3237656" y="2939262"/>
              <a:ext cx="20897" cy="14462"/>
            </a:xfrm>
            <a:custGeom>
              <a:avLst/>
              <a:gdLst/>
              <a:ahLst/>
              <a:cxnLst/>
              <a:rect l="l" t="t" r="r" b="b"/>
              <a:pathLst>
                <a:path w="656" h="454" extrusionOk="0">
                  <a:moveTo>
                    <a:pt x="227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7" y="453"/>
                  </a:cubicBezTo>
                  <a:lnTo>
                    <a:pt x="417" y="453"/>
                  </a:lnTo>
                  <a:cubicBezTo>
                    <a:pt x="536" y="453"/>
                    <a:pt x="619" y="358"/>
                    <a:pt x="643" y="251"/>
                  </a:cubicBezTo>
                  <a:cubicBezTo>
                    <a:pt x="655" y="108"/>
                    <a:pt x="560" y="1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0"/>
            <p:cNvSpPr/>
            <p:nvPr/>
          </p:nvSpPr>
          <p:spPr>
            <a:xfrm>
              <a:off x="3379888" y="3029539"/>
              <a:ext cx="26567" cy="14048"/>
            </a:xfrm>
            <a:custGeom>
              <a:avLst/>
              <a:gdLst/>
              <a:ahLst/>
              <a:cxnLst/>
              <a:rect l="l" t="t" r="r" b="b"/>
              <a:pathLst>
                <a:path w="834" h="441" extrusionOk="0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6"/>
                    <a:pt x="107" y="441"/>
                    <a:pt x="226" y="441"/>
                  </a:cubicBezTo>
                  <a:lnTo>
                    <a:pt x="607" y="441"/>
                  </a:lnTo>
                  <a:cubicBezTo>
                    <a:pt x="726" y="441"/>
                    <a:pt x="834" y="346"/>
                    <a:pt x="834" y="226"/>
                  </a:cubicBezTo>
                  <a:cubicBezTo>
                    <a:pt x="822" y="107"/>
                    <a:pt x="726" y="0"/>
                    <a:pt x="6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0"/>
            <p:cNvSpPr/>
            <p:nvPr/>
          </p:nvSpPr>
          <p:spPr>
            <a:xfrm>
              <a:off x="3086313" y="3029539"/>
              <a:ext cx="26599" cy="14048"/>
            </a:xfrm>
            <a:custGeom>
              <a:avLst/>
              <a:gdLst/>
              <a:ahLst/>
              <a:cxnLst/>
              <a:rect l="l" t="t" r="r" b="b"/>
              <a:pathLst>
                <a:path w="835" h="441" extrusionOk="0">
                  <a:moveTo>
                    <a:pt x="227" y="0"/>
                  </a:moveTo>
                  <a:cubicBezTo>
                    <a:pt x="108" y="0"/>
                    <a:pt x="1" y="107"/>
                    <a:pt x="1" y="226"/>
                  </a:cubicBezTo>
                  <a:cubicBezTo>
                    <a:pt x="1" y="346"/>
                    <a:pt x="108" y="441"/>
                    <a:pt x="227" y="441"/>
                  </a:cubicBezTo>
                  <a:lnTo>
                    <a:pt x="608" y="441"/>
                  </a:lnTo>
                  <a:cubicBezTo>
                    <a:pt x="727" y="441"/>
                    <a:pt x="834" y="346"/>
                    <a:pt x="834" y="226"/>
                  </a:cubicBezTo>
                  <a:cubicBezTo>
                    <a:pt x="834" y="107"/>
                    <a:pt x="727" y="0"/>
                    <a:pt x="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0"/>
            <p:cNvSpPr/>
            <p:nvPr/>
          </p:nvSpPr>
          <p:spPr>
            <a:xfrm>
              <a:off x="3359788" y="2953469"/>
              <a:ext cx="26567" cy="20355"/>
            </a:xfrm>
            <a:custGeom>
              <a:avLst/>
              <a:gdLst/>
              <a:ahLst/>
              <a:cxnLst/>
              <a:rect l="l" t="t" r="r" b="b"/>
              <a:pathLst>
                <a:path w="834" h="639" extrusionOk="0">
                  <a:moveTo>
                    <a:pt x="594" y="0"/>
                  </a:moveTo>
                  <a:cubicBezTo>
                    <a:pt x="555" y="0"/>
                    <a:pt x="514" y="13"/>
                    <a:pt x="476" y="43"/>
                  </a:cubicBezTo>
                  <a:lnTo>
                    <a:pt x="155" y="233"/>
                  </a:lnTo>
                  <a:cubicBezTo>
                    <a:pt x="48" y="293"/>
                    <a:pt x="0" y="424"/>
                    <a:pt x="83" y="531"/>
                  </a:cubicBezTo>
                  <a:cubicBezTo>
                    <a:pt x="119" y="602"/>
                    <a:pt x="203" y="638"/>
                    <a:pt x="274" y="638"/>
                  </a:cubicBezTo>
                  <a:cubicBezTo>
                    <a:pt x="310" y="638"/>
                    <a:pt x="345" y="614"/>
                    <a:pt x="381" y="602"/>
                  </a:cubicBezTo>
                  <a:lnTo>
                    <a:pt x="703" y="412"/>
                  </a:lnTo>
                  <a:cubicBezTo>
                    <a:pt x="810" y="352"/>
                    <a:pt x="834" y="221"/>
                    <a:pt x="774" y="114"/>
                  </a:cubicBezTo>
                  <a:cubicBezTo>
                    <a:pt x="735" y="45"/>
                    <a:pt x="667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0"/>
            <p:cNvSpPr/>
            <p:nvPr/>
          </p:nvSpPr>
          <p:spPr>
            <a:xfrm>
              <a:off x="3106413" y="3100034"/>
              <a:ext cx="26599" cy="20164"/>
            </a:xfrm>
            <a:custGeom>
              <a:avLst/>
              <a:gdLst/>
              <a:ahLst/>
              <a:cxnLst/>
              <a:rect l="l" t="t" r="r" b="b"/>
              <a:pathLst>
                <a:path w="835" h="633" extrusionOk="0">
                  <a:moveTo>
                    <a:pt x="590" y="0"/>
                  </a:moveTo>
                  <a:cubicBezTo>
                    <a:pt x="550" y="0"/>
                    <a:pt x="511" y="12"/>
                    <a:pt x="477" y="38"/>
                  </a:cubicBezTo>
                  <a:lnTo>
                    <a:pt x="144" y="228"/>
                  </a:lnTo>
                  <a:cubicBezTo>
                    <a:pt x="36" y="288"/>
                    <a:pt x="1" y="419"/>
                    <a:pt x="72" y="526"/>
                  </a:cubicBezTo>
                  <a:cubicBezTo>
                    <a:pt x="108" y="597"/>
                    <a:pt x="191" y="633"/>
                    <a:pt x="263" y="633"/>
                  </a:cubicBezTo>
                  <a:cubicBezTo>
                    <a:pt x="310" y="633"/>
                    <a:pt x="334" y="609"/>
                    <a:pt x="370" y="597"/>
                  </a:cubicBezTo>
                  <a:lnTo>
                    <a:pt x="691" y="407"/>
                  </a:lnTo>
                  <a:cubicBezTo>
                    <a:pt x="787" y="347"/>
                    <a:pt x="834" y="216"/>
                    <a:pt x="775" y="109"/>
                  </a:cubicBezTo>
                  <a:cubicBezTo>
                    <a:pt x="736" y="40"/>
                    <a:pt x="663" y="0"/>
                    <a:pt x="5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0"/>
            <p:cNvSpPr/>
            <p:nvPr/>
          </p:nvSpPr>
          <p:spPr>
            <a:xfrm>
              <a:off x="3308565" y="2897277"/>
              <a:ext cx="22044" cy="24178"/>
            </a:xfrm>
            <a:custGeom>
              <a:avLst/>
              <a:gdLst/>
              <a:ahLst/>
              <a:cxnLst/>
              <a:rect l="l" t="t" r="r" b="b"/>
              <a:pathLst>
                <a:path w="692" h="759" extrusionOk="0">
                  <a:moveTo>
                    <a:pt x="441" y="1"/>
                  </a:moveTo>
                  <a:cubicBezTo>
                    <a:pt x="369" y="1"/>
                    <a:pt x="301" y="35"/>
                    <a:pt x="263" y="104"/>
                  </a:cubicBezTo>
                  <a:lnTo>
                    <a:pt x="60" y="438"/>
                  </a:lnTo>
                  <a:cubicBezTo>
                    <a:pt x="1" y="533"/>
                    <a:pt x="37" y="676"/>
                    <a:pt x="144" y="735"/>
                  </a:cubicBezTo>
                  <a:cubicBezTo>
                    <a:pt x="167" y="747"/>
                    <a:pt x="215" y="759"/>
                    <a:pt x="239" y="759"/>
                  </a:cubicBezTo>
                  <a:cubicBezTo>
                    <a:pt x="322" y="759"/>
                    <a:pt x="394" y="711"/>
                    <a:pt x="441" y="652"/>
                  </a:cubicBezTo>
                  <a:lnTo>
                    <a:pt x="632" y="330"/>
                  </a:lnTo>
                  <a:cubicBezTo>
                    <a:pt x="691" y="223"/>
                    <a:pt x="656" y="92"/>
                    <a:pt x="560" y="33"/>
                  </a:cubicBezTo>
                  <a:cubicBezTo>
                    <a:pt x="522" y="11"/>
                    <a:pt x="481" y="1"/>
                    <a:pt x="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0"/>
            <p:cNvSpPr/>
            <p:nvPr/>
          </p:nvSpPr>
          <p:spPr>
            <a:xfrm>
              <a:off x="3239153" y="2877049"/>
              <a:ext cx="14080" cy="26599"/>
            </a:xfrm>
            <a:custGeom>
              <a:avLst/>
              <a:gdLst/>
              <a:ahLst/>
              <a:cxnLst/>
              <a:rect l="l" t="t" r="r" b="b"/>
              <a:pathLst>
                <a:path w="442" h="835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608"/>
                  </a:lnTo>
                  <a:cubicBezTo>
                    <a:pt x="1" y="727"/>
                    <a:pt x="96" y="834"/>
                    <a:pt x="215" y="834"/>
                  </a:cubicBezTo>
                  <a:cubicBezTo>
                    <a:pt x="334" y="834"/>
                    <a:pt x="441" y="727"/>
                    <a:pt x="441" y="608"/>
                  </a:cubicBezTo>
                  <a:lnTo>
                    <a:pt x="441" y="215"/>
                  </a:lnTo>
                  <a:cubicBezTo>
                    <a:pt x="441" y="96"/>
                    <a:pt x="358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0"/>
            <p:cNvSpPr/>
            <p:nvPr/>
          </p:nvSpPr>
          <p:spPr>
            <a:xfrm>
              <a:off x="3161809" y="2897500"/>
              <a:ext cx="22394" cy="24337"/>
            </a:xfrm>
            <a:custGeom>
              <a:avLst/>
              <a:gdLst/>
              <a:ahLst/>
              <a:cxnLst/>
              <a:rect l="l" t="t" r="r" b="b"/>
              <a:pathLst>
                <a:path w="703" h="764" extrusionOk="0">
                  <a:moveTo>
                    <a:pt x="262" y="0"/>
                  </a:moveTo>
                  <a:cubicBezTo>
                    <a:pt x="222" y="0"/>
                    <a:pt x="181" y="12"/>
                    <a:pt x="143" y="38"/>
                  </a:cubicBezTo>
                  <a:cubicBezTo>
                    <a:pt x="48" y="97"/>
                    <a:pt x="0" y="228"/>
                    <a:pt x="72" y="335"/>
                  </a:cubicBezTo>
                  <a:lnTo>
                    <a:pt x="262" y="669"/>
                  </a:lnTo>
                  <a:cubicBezTo>
                    <a:pt x="310" y="740"/>
                    <a:pt x="381" y="764"/>
                    <a:pt x="464" y="764"/>
                  </a:cubicBezTo>
                  <a:cubicBezTo>
                    <a:pt x="500" y="764"/>
                    <a:pt x="536" y="752"/>
                    <a:pt x="560" y="740"/>
                  </a:cubicBezTo>
                  <a:cubicBezTo>
                    <a:pt x="667" y="681"/>
                    <a:pt x="703" y="550"/>
                    <a:pt x="643" y="442"/>
                  </a:cubicBezTo>
                  <a:lnTo>
                    <a:pt x="441" y="109"/>
                  </a:lnTo>
                  <a:cubicBezTo>
                    <a:pt x="402" y="40"/>
                    <a:pt x="334" y="0"/>
                    <a:pt x="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0"/>
            <p:cNvSpPr/>
            <p:nvPr/>
          </p:nvSpPr>
          <p:spPr>
            <a:xfrm>
              <a:off x="3106413" y="2953151"/>
              <a:ext cx="26599" cy="19909"/>
            </a:xfrm>
            <a:custGeom>
              <a:avLst/>
              <a:gdLst/>
              <a:ahLst/>
              <a:cxnLst/>
              <a:rect l="l" t="t" r="r" b="b"/>
              <a:pathLst>
                <a:path w="835" h="625" extrusionOk="0">
                  <a:moveTo>
                    <a:pt x="246" y="0"/>
                  </a:moveTo>
                  <a:cubicBezTo>
                    <a:pt x="168" y="0"/>
                    <a:pt x="92" y="40"/>
                    <a:pt x="60" y="112"/>
                  </a:cubicBezTo>
                  <a:cubicBezTo>
                    <a:pt x="1" y="208"/>
                    <a:pt x="25" y="350"/>
                    <a:pt x="132" y="410"/>
                  </a:cubicBezTo>
                  <a:lnTo>
                    <a:pt x="453" y="600"/>
                  </a:lnTo>
                  <a:cubicBezTo>
                    <a:pt x="489" y="612"/>
                    <a:pt x="537" y="624"/>
                    <a:pt x="560" y="624"/>
                  </a:cubicBezTo>
                  <a:cubicBezTo>
                    <a:pt x="632" y="624"/>
                    <a:pt x="715" y="589"/>
                    <a:pt x="751" y="529"/>
                  </a:cubicBezTo>
                  <a:cubicBezTo>
                    <a:pt x="834" y="422"/>
                    <a:pt x="787" y="291"/>
                    <a:pt x="679" y="231"/>
                  </a:cubicBezTo>
                  <a:lnTo>
                    <a:pt x="358" y="29"/>
                  </a:lnTo>
                  <a:cubicBezTo>
                    <a:pt x="323" y="10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0"/>
            <p:cNvSpPr/>
            <p:nvPr/>
          </p:nvSpPr>
          <p:spPr>
            <a:xfrm>
              <a:off x="3360520" y="3099811"/>
              <a:ext cx="25834" cy="20005"/>
            </a:xfrm>
            <a:custGeom>
              <a:avLst/>
              <a:gdLst/>
              <a:ahLst/>
              <a:cxnLst/>
              <a:rect l="l" t="t" r="r" b="b"/>
              <a:pathLst>
                <a:path w="811" h="628" extrusionOk="0">
                  <a:moveTo>
                    <a:pt x="239" y="1"/>
                  </a:moveTo>
                  <a:cubicBezTo>
                    <a:pt x="167" y="1"/>
                    <a:pt x="99" y="35"/>
                    <a:pt x="60" y="104"/>
                  </a:cubicBezTo>
                  <a:cubicBezTo>
                    <a:pt x="1" y="211"/>
                    <a:pt x="25" y="342"/>
                    <a:pt x="132" y="402"/>
                  </a:cubicBezTo>
                  <a:lnTo>
                    <a:pt x="453" y="592"/>
                  </a:lnTo>
                  <a:cubicBezTo>
                    <a:pt x="489" y="604"/>
                    <a:pt x="537" y="628"/>
                    <a:pt x="561" y="628"/>
                  </a:cubicBezTo>
                  <a:cubicBezTo>
                    <a:pt x="632" y="628"/>
                    <a:pt x="715" y="580"/>
                    <a:pt x="751" y="521"/>
                  </a:cubicBezTo>
                  <a:cubicBezTo>
                    <a:pt x="811" y="426"/>
                    <a:pt x="787" y="283"/>
                    <a:pt x="680" y="223"/>
                  </a:cubicBezTo>
                  <a:lnTo>
                    <a:pt x="358" y="33"/>
                  </a:lnTo>
                  <a:cubicBezTo>
                    <a:pt x="320" y="11"/>
                    <a:pt x="279" y="1"/>
                    <a:pt x="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44"/>
          <p:cNvSpPr txBox="1">
            <a:spLocks noGrp="1"/>
          </p:cNvSpPr>
          <p:nvPr>
            <p:ph type="title"/>
          </p:nvPr>
        </p:nvSpPr>
        <p:spPr>
          <a:xfrm>
            <a:off x="764345" y="25928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MODEL HEATMAP</a:t>
            </a:r>
            <a:endParaRPr dirty="0"/>
          </a:p>
        </p:txBody>
      </p:sp>
      <p:sp>
        <p:nvSpPr>
          <p:cNvPr id="1342" name="Google Shape;1342;p44"/>
          <p:cNvSpPr txBox="1"/>
          <p:nvPr/>
        </p:nvSpPr>
        <p:spPr>
          <a:xfrm>
            <a:off x="1687200" y="831981"/>
            <a:ext cx="585828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PREDICTED RESULTS vs ACTUAL (Folder)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F83589-B335-5251-6B00-068F5B6A5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194" y="1573218"/>
            <a:ext cx="4612321" cy="322299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44"/>
          <p:cNvSpPr txBox="1">
            <a:spLocks noGrp="1"/>
          </p:cNvSpPr>
          <p:nvPr>
            <p:ph type="title"/>
          </p:nvPr>
        </p:nvSpPr>
        <p:spPr>
          <a:xfrm>
            <a:off x="759429" y="10569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MODEL MISMATCH IMAGES</a:t>
            </a:r>
            <a:endParaRPr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3FBF27C-36FD-6EE4-0CA6-A068364FDCE7}"/>
              </a:ext>
            </a:extLst>
          </p:cNvPr>
          <p:cNvGrpSpPr/>
          <p:nvPr/>
        </p:nvGrpSpPr>
        <p:grpSpPr>
          <a:xfrm>
            <a:off x="1686714" y="678398"/>
            <a:ext cx="5869376" cy="4316389"/>
            <a:chOff x="1583959" y="831981"/>
            <a:chExt cx="4551369" cy="37154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7400A67-C0B9-C249-3B5C-F947A78EF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3960" y="831981"/>
              <a:ext cx="4551368" cy="123079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DAD1B3A-EBB0-7F5D-124A-664A8774F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3960" y="2062773"/>
              <a:ext cx="4551368" cy="125744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B04E428-3E38-4372-59A6-08BCA29D41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10" r="717" b="917"/>
            <a:stretch/>
          </p:blipFill>
          <p:spPr>
            <a:xfrm>
              <a:off x="1583959" y="3320220"/>
              <a:ext cx="4551367" cy="12272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3206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45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CNN MODEL ANALYSIS</a:t>
            </a:r>
            <a:endParaRPr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49BD742-6506-E6F9-1C83-870B1D4DC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65639"/>
              </p:ext>
            </p:extLst>
          </p:nvPr>
        </p:nvGraphicFramePr>
        <p:xfrm>
          <a:off x="1253613" y="1248697"/>
          <a:ext cx="6735520" cy="3626653"/>
        </p:xfrm>
        <a:graphic>
          <a:graphicData uri="http://schemas.openxmlformats.org/drawingml/2006/table">
            <a:tbl>
              <a:tblPr/>
              <a:tblGrid>
                <a:gridCol w="841940">
                  <a:extLst>
                    <a:ext uri="{9D8B030D-6E8A-4147-A177-3AD203B41FA5}">
                      <a16:colId xmlns:a16="http://schemas.microsoft.com/office/drawing/2014/main" val="2239930371"/>
                    </a:ext>
                  </a:extLst>
                </a:gridCol>
                <a:gridCol w="841940">
                  <a:extLst>
                    <a:ext uri="{9D8B030D-6E8A-4147-A177-3AD203B41FA5}">
                      <a16:colId xmlns:a16="http://schemas.microsoft.com/office/drawing/2014/main" val="3447815557"/>
                    </a:ext>
                  </a:extLst>
                </a:gridCol>
                <a:gridCol w="841940">
                  <a:extLst>
                    <a:ext uri="{9D8B030D-6E8A-4147-A177-3AD203B41FA5}">
                      <a16:colId xmlns:a16="http://schemas.microsoft.com/office/drawing/2014/main" val="1560431807"/>
                    </a:ext>
                  </a:extLst>
                </a:gridCol>
                <a:gridCol w="841940">
                  <a:extLst>
                    <a:ext uri="{9D8B030D-6E8A-4147-A177-3AD203B41FA5}">
                      <a16:colId xmlns:a16="http://schemas.microsoft.com/office/drawing/2014/main" val="2655207168"/>
                    </a:ext>
                  </a:extLst>
                </a:gridCol>
                <a:gridCol w="841940">
                  <a:extLst>
                    <a:ext uri="{9D8B030D-6E8A-4147-A177-3AD203B41FA5}">
                      <a16:colId xmlns:a16="http://schemas.microsoft.com/office/drawing/2014/main" val="4157711837"/>
                    </a:ext>
                  </a:extLst>
                </a:gridCol>
                <a:gridCol w="841940">
                  <a:extLst>
                    <a:ext uri="{9D8B030D-6E8A-4147-A177-3AD203B41FA5}">
                      <a16:colId xmlns:a16="http://schemas.microsoft.com/office/drawing/2014/main" val="982399131"/>
                    </a:ext>
                  </a:extLst>
                </a:gridCol>
                <a:gridCol w="841940">
                  <a:extLst>
                    <a:ext uri="{9D8B030D-6E8A-4147-A177-3AD203B41FA5}">
                      <a16:colId xmlns:a16="http://schemas.microsoft.com/office/drawing/2014/main" val="664544167"/>
                    </a:ext>
                  </a:extLst>
                </a:gridCol>
                <a:gridCol w="841940">
                  <a:extLst>
                    <a:ext uri="{9D8B030D-6E8A-4147-A177-3AD203B41FA5}">
                      <a16:colId xmlns:a16="http://schemas.microsoft.com/office/drawing/2014/main" val="1179216698"/>
                    </a:ext>
                  </a:extLst>
                </a:gridCol>
              </a:tblGrid>
              <a:tr h="468013">
                <a:tc>
                  <a:txBody>
                    <a:bodyPr/>
                    <a:lstStyle/>
                    <a:p>
                      <a:pPr fontAlgn="ctr"/>
                      <a:endParaRPr lang="en-US" sz="800" b="1">
                        <a:effectLst/>
                      </a:endParaRP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b="1" dirty="0">
                          <a:effectLst/>
                        </a:rPr>
                        <a:t>Parameters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b="1">
                          <a:effectLst/>
                        </a:rPr>
                        <a:t>Train Accuracy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b="1" dirty="0">
                          <a:effectLst/>
                        </a:rPr>
                        <a:t>Train Loss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b="1">
                          <a:effectLst/>
                        </a:rPr>
                        <a:t>Val Accuracy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b="1">
                          <a:effectLst/>
                        </a:rPr>
                        <a:t>Val Loss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b="1">
                          <a:effectLst/>
                        </a:rPr>
                        <a:t>Test Accuracy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b="1">
                          <a:effectLst/>
                        </a:rPr>
                        <a:t>Test Loss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709662"/>
                  </a:ext>
                </a:extLst>
              </a:tr>
              <a:tr h="468013">
                <a:tc>
                  <a:txBody>
                    <a:bodyPr/>
                    <a:lstStyle/>
                    <a:p>
                      <a:pPr fontAlgn="ctr"/>
                      <a:r>
                        <a:rPr lang="en-US" sz="800" b="1">
                          <a:effectLst/>
                        </a:rPr>
                        <a:t>Model 1</a:t>
                      </a:r>
                      <a:r>
                        <a:rPr lang="en-US" sz="800">
                          <a:effectLst/>
                        </a:rPr>
                        <a:t>: Grayscale 1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605,060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0.706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0.725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0.68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0.79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0.62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0.81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911229"/>
                  </a:ext>
                </a:extLst>
              </a:tr>
              <a:tr h="468013">
                <a:tc>
                  <a:txBody>
                    <a:bodyPr/>
                    <a:lstStyle/>
                    <a:p>
                      <a:pPr fontAlgn="ctr"/>
                      <a:r>
                        <a:rPr lang="en-US" sz="800" b="1">
                          <a:effectLst/>
                        </a:rPr>
                        <a:t>Model 2</a:t>
                      </a:r>
                      <a:r>
                        <a:rPr lang="en-US" sz="800">
                          <a:effectLst/>
                        </a:rPr>
                        <a:t>: Grayscale 2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389,604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dirty="0">
                          <a:effectLst/>
                        </a:rPr>
                        <a:t>0.796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0.496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0.715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0.74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0.68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0.68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236290"/>
                  </a:ext>
                </a:extLst>
              </a:tr>
              <a:tr h="350562">
                <a:tc>
                  <a:txBody>
                    <a:bodyPr/>
                    <a:lstStyle/>
                    <a:p>
                      <a:pPr fontAlgn="ctr"/>
                      <a:r>
                        <a:rPr lang="en-US" sz="800" b="1">
                          <a:effectLst/>
                        </a:rPr>
                        <a:t>Model 3</a:t>
                      </a:r>
                      <a:r>
                        <a:rPr lang="en-US" sz="800">
                          <a:effectLst/>
                        </a:rPr>
                        <a:t>: VGG16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14,714,688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0.72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dirty="0">
                          <a:effectLst/>
                        </a:rPr>
                        <a:t>0.687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0.675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0.815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0.72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0.71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216681"/>
                  </a:ext>
                </a:extLst>
              </a:tr>
              <a:tr h="468013">
                <a:tc>
                  <a:txBody>
                    <a:bodyPr/>
                    <a:lstStyle/>
                    <a:p>
                      <a:pPr fontAlgn="ctr"/>
                      <a:r>
                        <a:rPr lang="en-US" sz="800" b="1">
                          <a:effectLst/>
                        </a:rPr>
                        <a:t>Model 4</a:t>
                      </a:r>
                      <a:r>
                        <a:rPr lang="en-US" sz="800">
                          <a:effectLst/>
                        </a:rPr>
                        <a:t>: ResNet V2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42,658,176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0.27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1.38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0.36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1.37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0.25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1.40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892036"/>
                  </a:ext>
                </a:extLst>
              </a:tr>
              <a:tr h="468013">
                <a:tc>
                  <a:txBody>
                    <a:bodyPr/>
                    <a:lstStyle/>
                    <a:p>
                      <a:pPr fontAlgn="ctr"/>
                      <a:r>
                        <a:rPr lang="en-US" sz="800" b="1">
                          <a:effectLst/>
                        </a:rPr>
                        <a:t>Model 5</a:t>
                      </a:r>
                      <a:r>
                        <a:rPr lang="en-US" sz="800">
                          <a:effectLst/>
                        </a:rPr>
                        <a:t>: EfficientNet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8,769,374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0.27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1.38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0.37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1.35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0.25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1.41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100222"/>
                  </a:ext>
                </a:extLst>
              </a:tr>
              <a:tr h="468013">
                <a:tc>
                  <a:txBody>
                    <a:bodyPr/>
                    <a:lstStyle/>
                    <a:p>
                      <a:pPr fontAlgn="ctr"/>
                      <a:r>
                        <a:rPr lang="en-US" sz="800" b="1">
                          <a:effectLst/>
                        </a:rPr>
                        <a:t>Model 6</a:t>
                      </a:r>
                      <a:r>
                        <a:rPr lang="en-US" sz="800">
                          <a:effectLst/>
                        </a:rPr>
                        <a:t>: Grayscale 3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1,592,324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0.80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0.51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0.77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0.60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0.805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0.543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725616"/>
                  </a:ext>
                </a:extLst>
              </a:tr>
              <a:tr h="468013">
                <a:tc>
                  <a:txBody>
                    <a:bodyPr/>
                    <a:lstStyle/>
                    <a:p>
                      <a:pPr fontAlgn="ctr"/>
                      <a:r>
                        <a:rPr lang="en-US" sz="800" b="1" dirty="0">
                          <a:effectLst/>
                        </a:rPr>
                        <a:t>Model 7</a:t>
                      </a:r>
                      <a:r>
                        <a:rPr lang="en-US" sz="800" dirty="0">
                          <a:effectLst/>
                        </a:rPr>
                        <a:t>: Grayscale 4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dirty="0">
                          <a:effectLst/>
                        </a:rPr>
                        <a:t>2,973,700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0.83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0.44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0.77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0.65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0.77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dirty="0">
                          <a:effectLst/>
                        </a:rPr>
                        <a:t>0.60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12928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46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2" name="Google Shape;65;p16">
            <a:extLst>
              <a:ext uri="{FF2B5EF4-FFF2-40B4-BE49-F238E27FC236}">
                <a16:creationId xmlns:a16="http://schemas.microsoft.com/office/drawing/2014/main" id="{1E04B53C-E4AC-0559-ACC9-78AA3B6C4CF3}"/>
              </a:ext>
            </a:extLst>
          </p:cNvPr>
          <p:cNvSpPr txBox="1">
            <a:spLocks/>
          </p:cNvSpPr>
          <p:nvPr/>
        </p:nvSpPr>
        <p:spPr>
          <a:xfrm>
            <a:off x="530079" y="1148000"/>
            <a:ext cx="7586450" cy="3456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Less complex models work better with </a:t>
            </a:r>
            <a:r>
              <a:rPr lang="en-US" sz="2000" dirty="0" err="1">
                <a:solidFill>
                  <a:schemeClr val="tx2"/>
                </a:solidFill>
              </a:rPr>
              <a:t>Facial_emotion_images</a:t>
            </a: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Transfer learning models mediocre to poor on dataset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Numerous Use cases for facial emotion detection</a:t>
            </a:r>
          </a:p>
          <a:p>
            <a:pPr marL="342900" lvl="7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Self driving car, detect drowsy or distracted.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Potentially assist with security: Predict dangerous behaviors by reading emotions.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Detect emotional response of customers to advertisement.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FACIAL EMOTION DETECTION USE CASE 1</a:t>
            </a:r>
            <a:endParaRPr dirty="0"/>
          </a:p>
        </p:txBody>
      </p:sp>
      <p:sp>
        <p:nvSpPr>
          <p:cNvPr id="82" name="Google Shape;82;p17"/>
          <p:cNvSpPr txBox="1"/>
          <p:nvPr/>
        </p:nvSpPr>
        <p:spPr>
          <a:xfrm>
            <a:off x="1440426" y="1258529"/>
            <a:ext cx="6317226" cy="105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Autopilot Automobiles : Driver alertness still required, sensors and software are not perfect.</a:t>
            </a:r>
            <a:endParaRPr sz="20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1026" name="Picture 2" descr="Applsci 11 08441 g001">
            <a:extLst>
              <a:ext uri="{FF2B5EF4-FFF2-40B4-BE49-F238E27FC236}">
                <a16:creationId xmlns:a16="http://schemas.microsoft.com/office/drawing/2014/main" id="{4B12B627-B4A2-2D7C-7073-89F98AC06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735" y="2613365"/>
            <a:ext cx="6399149" cy="222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070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FACIAL EMOTION DETECTION USE CASE 2</a:t>
            </a:r>
            <a:endParaRPr dirty="0"/>
          </a:p>
        </p:txBody>
      </p:sp>
      <p:sp>
        <p:nvSpPr>
          <p:cNvPr id="82" name="Google Shape;82;p17"/>
          <p:cNvSpPr txBox="1"/>
          <p:nvPr/>
        </p:nvSpPr>
        <p:spPr>
          <a:xfrm>
            <a:off x="997974" y="1112200"/>
            <a:ext cx="6425381" cy="938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Security alert, detect potentially dangerous individual through emotion recognition.</a:t>
            </a:r>
            <a:endParaRPr sz="20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3" name="Picture 2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5DD79D40-CE9D-398A-C502-A1BEB5CB1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019" y="1969168"/>
            <a:ext cx="4449098" cy="296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34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FACIAL EMOTION DETECTION USE CASE 3</a:t>
            </a:r>
            <a:endParaRPr dirty="0"/>
          </a:p>
        </p:txBody>
      </p:sp>
      <p:sp>
        <p:nvSpPr>
          <p:cNvPr id="82" name="Google Shape;82;p17"/>
          <p:cNvSpPr txBox="1"/>
          <p:nvPr/>
        </p:nvSpPr>
        <p:spPr>
          <a:xfrm>
            <a:off x="934065" y="1268878"/>
            <a:ext cx="6966155" cy="938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Detect emotional response of customers to advertisement.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06959F-55B3-AF78-8FAC-831A45815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214" y="1738110"/>
            <a:ext cx="4384868" cy="2995151"/>
          </a:xfrm>
          <a:prstGeom prst="rect">
            <a:avLst/>
          </a:prstGeom>
        </p:spPr>
      </p:pic>
      <p:pic>
        <p:nvPicPr>
          <p:cNvPr id="1030" name="Picture 6" descr="emotion recognition neural network Hot Sale - OFF 74%">
            <a:extLst>
              <a:ext uri="{FF2B5EF4-FFF2-40B4-BE49-F238E27FC236}">
                <a16:creationId xmlns:a16="http://schemas.microsoft.com/office/drawing/2014/main" id="{C1C6D5A1-7384-DFF5-3437-F2798F9CB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318" y="1738110"/>
            <a:ext cx="3052357" cy="185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353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SET ANALYSIS</a:t>
            </a:r>
            <a:endParaRPr dirty="0"/>
          </a:p>
        </p:txBody>
      </p:sp>
      <p:sp>
        <p:nvSpPr>
          <p:cNvPr id="92" name="Google Shape;92;p18"/>
          <p:cNvSpPr txBox="1"/>
          <p:nvPr/>
        </p:nvSpPr>
        <p:spPr>
          <a:xfrm>
            <a:off x="506976" y="1156913"/>
            <a:ext cx="818978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Facial_emotion_images.zip 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" name="Google Shape;83;p17">
            <a:extLst>
              <a:ext uri="{FF2B5EF4-FFF2-40B4-BE49-F238E27FC236}">
                <a16:creationId xmlns:a16="http://schemas.microsoft.com/office/drawing/2014/main" id="{DC5A893F-B5B8-D878-7717-42FB04DD5151}"/>
              </a:ext>
            </a:extLst>
          </p:cNvPr>
          <p:cNvSpPr/>
          <p:nvPr/>
        </p:nvSpPr>
        <p:spPr>
          <a:xfrm>
            <a:off x="635831" y="2386413"/>
            <a:ext cx="1689497" cy="696000"/>
          </a:xfrm>
          <a:prstGeom prst="roundRect">
            <a:avLst>
              <a:gd name="adj" fmla="val 0"/>
            </a:avLst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Happy</a:t>
            </a:r>
            <a:endParaRPr sz="4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DFCB6E-209D-8C8A-7ECD-B046786CC0B4}"/>
              </a:ext>
            </a:extLst>
          </p:cNvPr>
          <p:cNvSpPr txBox="1"/>
          <p:nvPr/>
        </p:nvSpPr>
        <p:spPr>
          <a:xfrm>
            <a:off x="545691" y="1576589"/>
            <a:ext cx="45720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Black and White Images : 48 Pixel Squares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Example Images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Google Shape;83;p17">
            <a:extLst>
              <a:ext uri="{FF2B5EF4-FFF2-40B4-BE49-F238E27FC236}">
                <a16:creationId xmlns:a16="http://schemas.microsoft.com/office/drawing/2014/main" id="{A8A3F59C-5D0E-6441-11DD-5A68E31D8558}"/>
              </a:ext>
            </a:extLst>
          </p:cNvPr>
          <p:cNvSpPr/>
          <p:nvPr/>
        </p:nvSpPr>
        <p:spPr>
          <a:xfrm>
            <a:off x="635831" y="3699019"/>
            <a:ext cx="1689497" cy="696000"/>
          </a:xfrm>
          <a:prstGeom prst="roundRect">
            <a:avLst>
              <a:gd name="adj" fmla="val 0"/>
            </a:avLst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Sad</a:t>
            </a:r>
            <a:endParaRPr sz="4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2BC58722-6B2F-3508-C6D4-89142BB3E932}"/>
              </a:ext>
            </a:extLst>
          </p:cNvPr>
          <p:cNvSpPr/>
          <p:nvPr/>
        </p:nvSpPr>
        <p:spPr>
          <a:xfrm>
            <a:off x="4572000" y="2337251"/>
            <a:ext cx="1798934" cy="696000"/>
          </a:xfrm>
          <a:prstGeom prst="roundRect">
            <a:avLst>
              <a:gd name="adj" fmla="val 0"/>
            </a:avLst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Neutral</a:t>
            </a:r>
            <a:endParaRPr sz="4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" name="Google Shape;83;p17">
            <a:extLst>
              <a:ext uri="{FF2B5EF4-FFF2-40B4-BE49-F238E27FC236}">
                <a16:creationId xmlns:a16="http://schemas.microsoft.com/office/drawing/2014/main" id="{77AE69C5-FDC8-BC27-4E3E-118EC0440F18}"/>
              </a:ext>
            </a:extLst>
          </p:cNvPr>
          <p:cNvSpPr/>
          <p:nvPr/>
        </p:nvSpPr>
        <p:spPr>
          <a:xfrm>
            <a:off x="4572000" y="3699019"/>
            <a:ext cx="1946417" cy="696000"/>
          </a:xfrm>
          <a:prstGeom prst="roundRect">
            <a:avLst>
              <a:gd name="adj" fmla="val 0"/>
            </a:avLst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Surprise</a:t>
            </a:r>
            <a:endParaRPr sz="4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2B825A-C775-D414-7F5C-30D58D8EC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788" y="2036321"/>
            <a:ext cx="1297860" cy="1297860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084A2F-5B43-74BD-12B5-7B060C48B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8617" y="3588406"/>
            <a:ext cx="1258528" cy="1258528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A83BFA-2DAB-B7C1-8B98-486026DCF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454" y="3633633"/>
            <a:ext cx="1258527" cy="1258527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08DE84C-74FB-1176-54AF-7337392E0B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8617" y="2059413"/>
            <a:ext cx="1258528" cy="1258528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2" name="Google Shape;142;p19"/>
          <p:cNvGraphicFramePr/>
          <p:nvPr>
            <p:extLst>
              <p:ext uri="{D42A27DB-BD31-4B8C-83A1-F6EECF244321}">
                <p14:modId xmlns:p14="http://schemas.microsoft.com/office/powerpoint/2010/main" val="2687050833"/>
              </p:ext>
            </p:extLst>
          </p:nvPr>
        </p:nvGraphicFramePr>
        <p:xfrm>
          <a:off x="879987" y="1902542"/>
          <a:ext cx="7480275" cy="2995569"/>
        </p:xfrm>
        <a:graphic>
          <a:graphicData uri="http://schemas.openxmlformats.org/drawingml/2006/table">
            <a:tbl>
              <a:tblPr>
                <a:noFill/>
                <a:tableStyleId>{177190C2-4C7D-40EE-A4BC-B9D02DC21F93}</a:tableStyleId>
              </a:tblPr>
              <a:tblGrid>
                <a:gridCol w="249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3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3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25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TRAINING</a:t>
                      </a:r>
                      <a:endParaRPr sz="2400" b="1" dirty="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VALIDATION</a:t>
                      </a:r>
                      <a:endParaRPr sz="2400" b="1" dirty="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TEST</a:t>
                      </a:r>
                      <a:endParaRPr sz="2400" b="1" dirty="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0535">
                <a:tc>
                  <a:txBody>
                    <a:bodyPr/>
                    <a:lstStyle/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Cascadia Mono SemiBold" panose="020B0609020000020004" pitchFamily="49" charset="0"/>
                          <a:ea typeface="Cascadia Mono SemiBold" panose="020B0609020000020004" pitchFamily="49" charset="0"/>
                          <a:cs typeface="Cascadia Mono SemiBold" panose="020B0609020000020004" pitchFamily="49" charset="0"/>
                          <a:sym typeface="Arial"/>
                        </a:rPr>
                        <a:t>Happy     3976 26.3%</a:t>
                      </a:r>
                    </a:p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Cascadia Mono SemiBold" panose="020B0609020000020004" pitchFamily="49" charset="0"/>
                          <a:ea typeface="Cascadia Mono SemiBold" panose="020B0609020000020004" pitchFamily="49" charset="0"/>
                          <a:cs typeface="Cascadia Mono SemiBold" panose="020B0609020000020004" pitchFamily="49" charset="0"/>
                          <a:sym typeface="Arial"/>
                        </a:rPr>
                        <a:t>Sad       3982 26.4%</a:t>
                      </a:r>
                    </a:p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Cascadia Mono SemiBold" panose="020B0609020000020004" pitchFamily="49" charset="0"/>
                          <a:ea typeface="Cascadia Mono SemiBold" panose="020B0609020000020004" pitchFamily="49" charset="0"/>
                          <a:cs typeface="Cascadia Mono SemiBold" panose="020B0609020000020004" pitchFamily="49" charset="0"/>
                          <a:sym typeface="Arial"/>
                        </a:rPr>
                        <a:t>Neutral   3978 26.3%</a:t>
                      </a:r>
                    </a:p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Cascadia Mono SemiBold" panose="020B0609020000020004" pitchFamily="49" charset="0"/>
                          <a:ea typeface="Cascadia Mono SemiBold" panose="020B0609020000020004" pitchFamily="49" charset="0"/>
                          <a:cs typeface="Cascadia Mono SemiBold" panose="020B0609020000020004" pitchFamily="49" charset="0"/>
                          <a:sym typeface="Arial"/>
                        </a:rPr>
                        <a:t>Surprise  3173 21.0%</a:t>
                      </a:r>
                      <a:endParaRPr dirty="0">
                        <a:solidFill>
                          <a:schemeClr val="tx2"/>
                        </a:solidFill>
                        <a:latin typeface="Cascadia Mono SemiBold" panose="020B0609020000020004" pitchFamily="49" charset="0"/>
                        <a:ea typeface="Cascadia Mono SemiBold" panose="020B0609020000020004" pitchFamily="49" charset="0"/>
                        <a:cs typeface="Cascadia Mono SemiBold" panose="020B0609020000020004" pitchFamily="49" charset="0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Cascadia Mono SemiBold" panose="020B0609020000020004" pitchFamily="49" charset="0"/>
                          <a:ea typeface="Cascadia Mono SemiBold" panose="020B0609020000020004" pitchFamily="49" charset="0"/>
                          <a:cs typeface="Cascadia Mono SemiBold" panose="020B0609020000020004" pitchFamily="49" charset="0"/>
                          <a:sym typeface="Arial"/>
                        </a:rPr>
                        <a:t>Happy     3976 36.7%</a:t>
                      </a:r>
                    </a:p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Cascadia Mono SemiBold" panose="020B0609020000020004" pitchFamily="49" charset="0"/>
                          <a:ea typeface="Cascadia Mono SemiBold" panose="020B0609020000020004" pitchFamily="49" charset="0"/>
                          <a:cs typeface="Cascadia Mono SemiBold" panose="020B0609020000020004" pitchFamily="49" charset="0"/>
                          <a:sym typeface="Arial"/>
                        </a:rPr>
                        <a:t>Sad       3982 22.9%</a:t>
                      </a:r>
                    </a:p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Cascadia Mono SemiBold" panose="020B0609020000020004" pitchFamily="49" charset="0"/>
                          <a:ea typeface="Cascadia Mono SemiBold" panose="020B0609020000020004" pitchFamily="49" charset="0"/>
                          <a:cs typeface="Cascadia Mono SemiBold" panose="020B0609020000020004" pitchFamily="49" charset="0"/>
                          <a:sym typeface="Arial"/>
                        </a:rPr>
                        <a:t>Neutral   3978 24.4%</a:t>
                      </a:r>
                    </a:p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Cascadia Mono SemiBold" panose="020B0609020000020004" pitchFamily="49" charset="0"/>
                          <a:ea typeface="Cascadia Mono SemiBold" panose="020B0609020000020004" pitchFamily="49" charset="0"/>
                          <a:cs typeface="Cascadia Mono SemiBold" panose="020B0609020000020004" pitchFamily="49" charset="0"/>
                          <a:sym typeface="Arial"/>
                        </a:rPr>
                        <a:t>Surprise  3173 16.0%</a:t>
                      </a:r>
                      <a:endParaRPr lang="en-US" dirty="0">
                        <a:solidFill>
                          <a:schemeClr val="tx2"/>
                        </a:solidFill>
                        <a:latin typeface="Cascadia Mono SemiBold" panose="020B0609020000020004" pitchFamily="49" charset="0"/>
                        <a:ea typeface="Cascadia Mono SemiBold" panose="020B0609020000020004" pitchFamily="49" charset="0"/>
                        <a:cs typeface="Cascadia Mono SemiBold" panose="020B0609020000020004" pitchFamily="49" charset="0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Cascadia Mono SemiBold" panose="020B0609020000020004" pitchFamily="49" charset="0"/>
                          <a:ea typeface="Cascadia Mono SemiBold" panose="020B0609020000020004" pitchFamily="49" charset="0"/>
                          <a:cs typeface="Cascadia Mono SemiBold" panose="020B0609020000020004" pitchFamily="49" charset="0"/>
                          <a:sym typeface="Arial"/>
                        </a:rPr>
                        <a:t>Happy     32   25.0%</a:t>
                      </a:r>
                    </a:p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Cascadia Mono SemiBold" panose="020B0609020000020004" pitchFamily="49" charset="0"/>
                          <a:ea typeface="Cascadia Mono SemiBold" panose="020B0609020000020004" pitchFamily="49" charset="0"/>
                          <a:cs typeface="Cascadia Mono SemiBold" panose="020B0609020000020004" pitchFamily="49" charset="0"/>
                          <a:sym typeface="Arial"/>
                        </a:rPr>
                        <a:t>Sad       32   25.0%</a:t>
                      </a:r>
                    </a:p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Cascadia Mono SemiBold" panose="020B0609020000020004" pitchFamily="49" charset="0"/>
                          <a:ea typeface="Cascadia Mono SemiBold" panose="020B0609020000020004" pitchFamily="49" charset="0"/>
                          <a:cs typeface="Cascadia Mono SemiBold" panose="020B0609020000020004" pitchFamily="49" charset="0"/>
                          <a:sym typeface="Arial"/>
                        </a:rPr>
                        <a:t>Neutral   32   25.0%</a:t>
                      </a:r>
                    </a:p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Cascadia Mono SemiBold" panose="020B0609020000020004" pitchFamily="49" charset="0"/>
                          <a:ea typeface="Cascadia Mono SemiBold" panose="020B0609020000020004" pitchFamily="49" charset="0"/>
                          <a:cs typeface="Cascadia Mono SemiBold" panose="020B0609020000020004" pitchFamily="49" charset="0"/>
                          <a:sym typeface="Arial"/>
                        </a:rPr>
                        <a:t>Surprise  32   25.0%</a:t>
                      </a:r>
                      <a:endParaRPr lang="en-US" dirty="0">
                        <a:solidFill>
                          <a:schemeClr val="tx2"/>
                        </a:solidFill>
                        <a:latin typeface="Cascadia Mono SemiBold" panose="020B0609020000020004" pitchFamily="49" charset="0"/>
                        <a:ea typeface="Cascadia Mono SemiBold" panose="020B0609020000020004" pitchFamily="49" charset="0"/>
                        <a:cs typeface="Cascadia Mono SemiBold" panose="020B0609020000020004" pitchFamily="49" charset="0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25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15109     74.7%</a:t>
                      </a:r>
                      <a:endParaRPr sz="2400" b="1" dirty="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4977     24.6%</a:t>
                      </a:r>
                      <a:endParaRPr sz="2400" b="1" dirty="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128     0.006%</a:t>
                      </a:r>
                      <a:endParaRPr sz="2400" b="1" dirty="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F1A210E9-FF1B-57C0-B974-990494C53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DATA SET ANALYSIS</a:t>
            </a:r>
            <a:endParaRPr lang="en-US" dirty="0"/>
          </a:p>
        </p:txBody>
      </p:sp>
      <p:sp>
        <p:nvSpPr>
          <p:cNvPr id="2" name="Google Shape;82;p17">
            <a:extLst>
              <a:ext uri="{FF2B5EF4-FFF2-40B4-BE49-F238E27FC236}">
                <a16:creationId xmlns:a16="http://schemas.microsoft.com/office/drawing/2014/main" id="{99885C37-004C-8499-249B-7B75577AF5BF}"/>
              </a:ext>
            </a:extLst>
          </p:cNvPr>
          <p:cNvSpPr txBox="1"/>
          <p:nvPr/>
        </p:nvSpPr>
        <p:spPr>
          <a:xfrm>
            <a:off x="879987" y="1047136"/>
            <a:ext cx="7431114" cy="855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20,214 Grayscale Images, 48 Pixel Square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Very small TEST set : 60-80 / 10-20 / 10-20 standard ratios</a:t>
            </a:r>
            <a:endParaRPr sz="20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SET ISSUES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6CDFD0-1F1F-D7DE-B0E7-272D48D9B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946" y="1800503"/>
            <a:ext cx="828367" cy="828367"/>
          </a:xfrm>
          <a:prstGeom prst="rect">
            <a:avLst/>
          </a:prstGeom>
        </p:spPr>
      </p:pic>
      <p:sp>
        <p:nvSpPr>
          <p:cNvPr id="4" name="Google Shape;82;p17">
            <a:extLst>
              <a:ext uri="{FF2B5EF4-FFF2-40B4-BE49-F238E27FC236}">
                <a16:creationId xmlns:a16="http://schemas.microsoft.com/office/drawing/2014/main" id="{47D7D257-9B65-1E03-43BE-2BB36AA7CB06}"/>
              </a:ext>
            </a:extLst>
          </p:cNvPr>
          <p:cNvSpPr txBox="1"/>
          <p:nvPr/>
        </p:nvSpPr>
        <p:spPr>
          <a:xfrm>
            <a:off x="997974" y="2628870"/>
            <a:ext cx="978310" cy="40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train\happy</a:t>
            </a:r>
            <a:endParaRPr sz="12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A335D7-1ECC-6AE5-0CE1-DD673E8CF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6284" y="1800504"/>
            <a:ext cx="828366" cy="8283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679F94-983E-124D-7994-29A9CE824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9621" y="1800504"/>
            <a:ext cx="828366" cy="828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9AA92B-22D1-F1C3-E02D-1F3C07E714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2958" y="1800505"/>
            <a:ext cx="828365" cy="828365"/>
          </a:xfrm>
          <a:prstGeom prst="rect">
            <a:avLst/>
          </a:prstGeom>
        </p:spPr>
      </p:pic>
      <p:sp>
        <p:nvSpPr>
          <p:cNvPr id="12" name="Google Shape;82;p17">
            <a:extLst>
              <a:ext uri="{FF2B5EF4-FFF2-40B4-BE49-F238E27FC236}">
                <a16:creationId xmlns:a16="http://schemas.microsoft.com/office/drawing/2014/main" id="{ABF363A6-D2F9-FB5E-C2A4-6FD6798557C3}"/>
              </a:ext>
            </a:extLst>
          </p:cNvPr>
          <p:cNvSpPr txBox="1"/>
          <p:nvPr/>
        </p:nvSpPr>
        <p:spPr>
          <a:xfrm>
            <a:off x="997974" y="1112200"/>
            <a:ext cx="6818671" cy="529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No face, watermark, multiple face, cartoon, etc…</a:t>
            </a:r>
            <a:endParaRPr sz="20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A93EC2C-A11A-05CA-56EA-FB34136827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6294" y="1800503"/>
            <a:ext cx="870160" cy="8701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A927A9-D39E-F638-7277-A1A7B61E9E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2945" y="3000035"/>
            <a:ext cx="828367" cy="828367"/>
          </a:xfrm>
          <a:prstGeom prst="rect">
            <a:avLst/>
          </a:prstGeom>
        </p:spPr>
      </p:pic>
      <p:sp>
        <p:nvSpPr>
          <p:cNvPr id="17" name="Google Shape;82;p17">
            <a:extLst>
              <a:ext uri="{FF2B5EF4-FFF2-40B4-BE49-F238E27FC236}">
                <a16:creationId xmlns:a16="http://schemas.microsoft.com/office/drawing/2014/main" id="{779F1878-CFD7-4891-38E4-F6DAEF0C77D2}"/>
              </a:ext>
            </a:extLst>
          </p:cNvPr>
          <p:cNvSpPr txBox="1"/>
          <p:nvPr/>
        </p:nvSpPr>
        <p:spPr>
          <a:xfrm>
            <a:off x="997974" y="3794963"/>
            <a:ext cx="978310" cy="40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train\sad</a:t>
            </a:r>
            <a:endParaRPr sz="12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4DEA4E7-4947-8C2A-97FB-F819A48045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6284" y="3000035"/>
            <a:ext cx="828366" cy="8283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EBF7328-B908-0A3C-BA74-BF4B44B727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3802" y="2925063"/>
            <a:ext cx="903338" cy="903338"/>
          </a:xfrm>
          <a:prstGeom prst="rect">
            <a:avLst/>
          </a:prstGeom>
        </p:spPr>
      </p:pic>
      <p:sp>
        <p:nvSpPr>
          <p:cNvPr id="22" name="Google Shape;82;p17">
            <a:extLst>
              <a:ext uri="{FF2B5EF4-FFF2-40B4-BE49-F238E27FC236}">
                <a16:creationId xmlns:a16="http://schemas.microsoft.com/office/drawing/2014/main" id="{C67C53DF-803B-841C-6760-57D0A08A4201}"/>
              </a:ext>
            </a:extLst>
          </p:cNvPr>
          <p:cNvSpPr txBox="1"/>
          <p:nvPr/>
        </p:nvSpPr>
        <p:spPr>
          <a:xfrm>
            <a:off x="3218832" y="3794963"/>
            <a:ext cx="978310" cy="40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test\happy</a:t>
            </a:r>
            <a:endParaRPr sz="12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/>
              <a:t>CONVOLUTIONAL NEURAL NETWORK (CNN) MODELS</a:t>
            </a:r>
            <a:endParaRPr sz="2900" dirty="0"/>
          </a:p>
        </p:txBody>
      </p:sp>
      <p:graphicFrame>
        <p:nvGraphicFramePr>
          <p:cNvPr id="3" name="Google Shape;1148;p38">
            <a:extLst>
              <a:ext uri="{FF2B5EF4-FFF2-40B4-BE49-F238E27FC236}">
                <a16:creationId xmlns:a16="http://schemas.microsoft.com/office/drawing/2014/main" id="{611F68DC-4A6A-61D0-7F13-83BD9AC6BC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1217539"/>
              </p:ext>
            </p:extLst>
          </p:nvPr>
        </p:nvGraphicFramePr>
        <p:xfrm>
          <a:off x="924450" y="1486550"/>
          <a:ext cx="7295100" cy="3413520"/>
        </p:xfrm>
        <a:graphic>
          <a:graphicData uri="http://schemas.openxmlformats.org/drawingml/2006/table">
            <a:tbl>
              <a:tblPr>
                <a:noFill/>
                <a:tableStyleId>{177190C2-4C7D-40EE-A4BC-B9D02DC21F93}</a:tableStyleId>
              </a:tblPr>
              <a:tblGrid>
                <a:gridCol w="1435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1264">
                  <a:extLst>
                    <a:ext uri="{9D8B030D-6E8A-4147-A177-3AD203B41FA5}">
                      <a16:colId xmlns:a16="http://schemas.microsoft.com/office/drawing/2014/main" val="4062859342"/>
                    </a:ext>
                  </a:extLst>
                </a:gridCol>
                <a:gridCol w="1499420">
                  <a:extLst>
                    <a:ext uri="{9D8B030D-6E8A-4147-A177-3AD203B41FA5}">
                      <a16:colId xmlns:a16="http://schemas.microsoft.com/office/drawing/2014/main" val="4053525931"/>
                    </a:ext>
                  </a:extLst>
                </a:gridCol>
                <a:gridCol w="29691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33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ea typeface="Rajdhani"/>
                          <a:cs typeface="Rajdhani" panose="020B0604020202020204" charset="0"/>
                          <a:sym typeface="Rajdhani"/>
                        </a:rPr>
                        <a:t>MODEL</a:t>
                      </a:r>
                      <a:endParaRPr sz="1600" b="1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ea typeface="Rajdhani"/>
                          <a:cs typeface="Rajdhani" panose="020B0604020202020204" charset="0"/>
                          <a:sym typeface="Rajdhani"/>
                        </a:rPr>
                        <a:t>LAYERS</a:t>
                      </a:r>
                      <a:endParaRPr sz="1600" b="1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ea typeface="Rajdhani"/>
                          <a:cs typeface="Rajdhani" panose="020B0604020202020204" charset="0"/>
                          <a:sym typeface="Rajdhani"/>
                        </a:rPr>
                        <a:t>PARAMETERS</a:t>
                      </a:r>
                      <a:endParaRPr sz="1600" b="1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ea typeface="Rajdhani"/>
                          <a:cs typeface="Rajdhani" panose="020B0604020202020204" charset="0"/>
                          <a:sym typeface="Rajdhani"/>
                        </a:rPr>
                        <a:t>COMMENT</a:t>
                      </a:r>
                      <a:endParaRPr sz="1600" b="1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6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Grayscale 1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5 : 3 Conv2d</a:t>
                      </a:r>
                      <a:endParaRPr lang="en-US" sz="1600" b="1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Rajdhani" panose="020B0604020202020204" charset="0"/>
                          <a:cs typeface="Rajdhani" panose="020B0604020202020204" charset="0"/>
                        </a:rPr>
                        <a:t>605,060</a:t>
                      </a:r>
                      <a:endParaRPr sz="1600" b="1" dirty="0">
                        <a:solidFill>
                          <a:schemeClr val="tx2"/>
                        </a:solidFill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ea typeface="Rajdhani"/>
                          <a:cs typeface="Rajdhani" panose="020B0604020202020204" charset="0"/>
                          <a:sym typeface="Rajdhani"/>
                        </a:rPr>
                        <a:t>Lowcode Model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6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Grayscale 2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6 : 3 Conv2d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Rajdhani" panose="020B0604020202020204" charset="0"/>
                          <a:cs typeface="Rajdhani" panose="020B0604020202020204" charset="0"/>
                        </a:rPr>
                        <a:t>389,604</a:t>
                      </a:r>
                      <a:endParaRPr sz="1600" b="1" dirty="0">
                        <a:solidFill>
                          <a:schemeClr val="tx2"/>
                        </a:solidFill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ea typeface="Rajdhani"/>
                          <a:cs typeface="Rajdhani" panose="020B0604020202020204" charset="0"/>
                          <a:sym typeface="Rajdhani"/>
                        </a:rPr>
                        <a:t>BatchNormalization, Dense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713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VGG16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16 : 13 Conv2d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Rajdhani" panose="020B0604020202020204" charset="0"/>
                          <a:cs typeface="Rajdhani" panose="020B0604020202020204" charset="0"/>
                        </a:rPr>
                        <a:t>14,714,688</a:t>
                      </a:r>
                      <a:endParaRPr sz="1600" b="1" dirty="0">
                        <a:solidFill>
                          <a:schemeClr val="tx2"/>
                        </a:solidFill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ea typeface="Rajdhani"/>
                          <a:cs typeface="Rajdhani" panose="020B0604020202020204" charset="0"/>
                          <a:sym typeface="Rajdhani"/>
                        </a:rPr>
                        <a:t>Transfer Model 1, RGB Images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792955"/>
                  </a:ext>
                </a:extLst>
              </a:tr>
              <a:tr h="28730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ResNetV2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16 : 13 Conv2d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Rajdhani" panose="020B0604020202020204" charset="0"/>
                          <a:cs typeface="Rajdhani" panose="020B0604020202020204" charset="0"/>
                        </a:rPr>
                        <a:t>42,658,176</a:t>
                      </a:r>
                      <a:endParaRPr sz="1600" b="1" dirty="0">
                        <a:solidFill>
                          <a:schemeClr val="tx2"/>
                        </a:solidFill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ea typeface="Rajdhani"/>
                          <a:cs typeface="Rajdhani" panose="020B0604020202020204" charset="0"/>
                          <a:sym typeface="Rajdhani"/>
                        </a:rPr>
                        <a:t>Transfer Model 2, RGB Images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074985"/>
                  </a:ext>
                </a:extLst>
              </a:tr>
              <a:tr h="2873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 err="1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EfficientNet</a:t>
                      </a:r>
                      <a:endParaRPr lang="en-US"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16 : 13 Conv2d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Rajdhani" panose="020B0604020202020204" charset="0"/>
                          <a:cs typeface="Rajdhani" panose="020B0604020202020204" charset="0"/>
                        </a:rPr>
                        <a:t>8,769,374</a:t>
                      </a:r>
                      <a:endParaRPr sz="1600" b="1" dirty="0">
                        <a:solidFill>
                          <a:schemeClr val="tx2"/>
                        </a:solidFill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ea typeface="Rajdhani"/>
                          <a:cs typeface="Rajdhani" panose="020B0604020202020204" charset="0"/>
                          <a:sym typeface="Rajdhani"/>
                        </a:rPr>
                        <a:t>Transfer Model 3, RGB Images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245270"/>
                  </a:ext>
                </a:extLst>
              </a:tr>
              <a:tr h="2873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Milestone 1</a:t>
                      </a:r>
                      <a:endParaRPr lang="en-US"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7 : 4 Conv2d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Rajdhani" panose="020B0604020202020204" charset="0"/>
                          <a:cs typeface="Rajdhani" panose="020B0604020202020204" charset="0"/>
                        </a:rPr>
                        <a:t>1,592,324</a:t>
                      </a:r>
                      <a:endParaRPr sz="1600" b="1" dirty="0">
                        <a:solidFill>
                          <a:schemeClr val="tx2"/>
                        </a:solidFill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ea typeface="Rajdhani"/>
                          <a:cs typeface="Rajdhani" panose="020B0604020202020204" charset="0"/>
                          <a:sym typeface="Rajdhani"/>
                        </a:rPr>
                        <a:t>Kernel Size 3 &amp; 2, Conv2D added</a:t>
                      </a:r>
                      <a:endParaRPr lang="en-US"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40286"/>
                  </a:ext>
                </a:extLst>
              </a:tr>
              <a:tr h="2873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 err="1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CapStone</a:t>
                      </a:r>
                      <a:endParaRPr lang="en-US"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8 : 5 Conv2d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Rajdhani" panose="020B0604020202020204" charset="0"/>
                          <a:cs typeface="Rajdhani" panose="020B0604020202020204" charset="0"/>
                        </a:rPr>
                        <a:t>2,973,700</a:t>
                      </a:r>
                      <a:endParaRPr sz="1600" b="1" dirty="0">
                        <a:solidFill>
                          <a:schemeClr val="tx2"/>
                        </a:solidFill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ea typeface="Rajdhani"/>
                          <a:cs typeface="Rajdhani" panose="020B0604020202020204" charset="0"/>
                          <a:sym typeface="Rajdhani"/>
                        </a:rPr>
                        <a:t>Conv2D Layer Added</a:t>
                      </a:r>
                      <a:endParaRPr lang="en-US"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0295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463855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Infographics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itus xmlns="http://schemas.titus.com/TitusProperties/">
  <TitusGUID xmlns="">cce7b430-e47b-4222-b1a7-9dd9110f84a3</TitusGUID>
  <TitusMetadata xmlns="">eyJucyI6Imh0dHA6XC9cL3d3dy50aXR1cy5jb21cL25zXC9EcmFwZXIgTGFib3JhdG9yeSIsInByb3BzIjpbeyJuIjoiQ2xhc3NpZmljYXRpb24iLCJ2YWxzIjpbeyJ2YWx1ZSI6Ik5vbmUifV19LHsibiI6IkNVSU1hcmtpbmdUeXBlIiwidmFscyI6W119LHsibiI6IkZpbHRlckNhdGVnb3J5IiwidmFscyI6W119LHsibiI6IkNVSUNhdGVnb3J5IiwidmFscyI6W119LHsibiI6IkRpc3NlbWluYXRpb24iLCJ2YWxzIjpbXX0seyJuIjoiRUNJSnVyaXMiLCJ2YWxzIjpbXX0seyJuIjoiUHJvcHJpZXRhcnlUeXBlIiwidmFscyI6W119LHsibiI6IlByb3BTdGF0ZW1lbnQiLCJ2YWxzIjpbXX1dfQ==</TitusMetadata>
</titus>
</file>

<file path=customXml/itemProps1.xml><?xml version="1.0" encoding="utf-8"?>
<ds:datastoreItem xmlns:ds="http://schemas.openxmlformats.org/officeDocument/2006/customXml" ds:itemID="{63F00F2C-9D58-45F6-A6AF-9387606D9B7B}">
  <ds:schemaRefs>
    <ds:schemaRef ds:uri="http://schemas.titus.com/TitusProperties/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1801</TotalTime>
  <Words>764</Words>
  <Application>Microsoft Office PowerPoint</Application>
  <PresentationFormat>On-screen Show (16:9)</PresentationFormat>
  <Paragraphs>250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Raleway Medium</vt:lpstr>
      <vt:lpstr>Fira Sans Condensed Light</vt:lpstr>
      <vt:lpstr>Cascadia Mono SemiBold</vt:lpstr>
      <vt:lpstr>Courier New</vt:lpstr>
      <vt:lpstr>Fira Sans Condensed</vt:lpstr>
      <vt:lpstr>Rajdhani</vt:lpstr>
      <vt:lpstr>AI Tech Agency Infographics by Slidesgo</vt:lpstr>
      <vt:lpstr>Facial Emotion Detection</vt:lpstr>
      <vt:lpstr>PROBLEM DEFINITION</vt:lpstr>
      <vt:lpstr>FACIAL EMOTION DETECTION USE CASE 1</vt:lpstr>
      <vt:lpstr>FACIAL EMOTION DETECTION USE CASE 2</vt:lpstr>
      <vt:lpstr>FACIAL EMOTION DETECTION USE CASE 3</vt:lpstr>
      <vt:lpstr>DATA SET ANALYSIS</vt:lpstr>
      <vt:lpstr>DATA SET ANALYSIS</vt:lpstr>
      <vt:lpstr>DATA SET ISSUES</vt:lpstr>
      <vt:lpstr>CONVOLUTIONAL NEURAL NETWORK (CNN) MODELS</vt:lpstr>
      <vt:lpstr>DATASET LOADERS</vt:lpstr>
      <vt:lpstr>CNN MODEL 1</vt:lpstr>
      <vt:lpstr>CNN MODEL 2</vt:lpstr>
      <vt:lpstr>CNN MODELS 1 &amp; 2 GRAPH</vt:lpstr>
      <vt:lpstr>VGG-16 ARCHITECTURE</vt:lpstr>
      <vt:lpstr>ResNetV2 ARCHITECTURE</vt:lpstr>
      <vt:lpstr>EFFICENTNET ARCHITECTURE</vt:lpstr>
      <vt:lpstr>MILESTONE  1  MODEL</vt:lpstr>
      <vt:lpstr>CAPSTONE  MODEL</vt:lpstr>
      <vt:lpstr>AI TECH AGENCY INFOGRAPHICS</vt:lpstr>
      <vt:lpstr>AI TECH AGENCY INFOGRAPHICS</vt:lpstr>
      <vt:lpstr>FINAL MODEL HEATMAP</vt:lpstr>
      <vt:lpstr>FINAL MODEL MISMATCH IMAGES</vt:lpstr>
      <vt:lpstr>FINAL CNN MODEL ANALYSIS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Facial Emotion Detection</dc:title>
  <cp:lastModifiedBy>Jeff Stearns</cp:lastModifiedBy>
  <cp:revision>68</cp:revision>
  <dcterms:modified xsi:type="dcterms:W3CDTF">2023-10-15T02:19:05Z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cce7b430-e47b-4222-b1a7-9dd9110f84a3</vt:lpwstr>
  </property>
  <property fmtid="{D5CDD505-2E9C-101B-9397-08002B2CF9AE}" pid="3" name="TitusClassification">
    <vt:lpwstr>None</vt:lpwstr>
  </property>
</Properties>
</file>